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77" r:id="rId3"/>
    <p:sldId id="306" r:id="rId4"/>
    <p:sldId id="278" r:id="rId5"/>
    <p:sldId id="307" r:id="rId6"/>
    <p:sldId id="308" r:id="rId7"/>
    <p:sldId id="309" r:id="rId8"/>
    <p:sldId id="312" r:id="rId9"/>
    <p:sldId id="311" r:id="rId10"/>
    <p:sldId id="310" r:id="rId11"/>
    <p:sldId id="313" r:id="rId12"/>
    <p:sldId id="258" r:id="rId13"/>
    <p:sldId id="314" r:id="rId14"/>
    <p:sldId id="316" r:id="rId15"/>
    <p:sldId id="315" r:id="rId16"/>
    <p:sldId id="317" r:id="rId17"/>
    <p:sldId id="263" r:id="rId18"/>
    <p:sldId id="318" r:id="rId19"/>
    <p:sldId id="319" r:id="rId20"/>
    <p:sldId id="320" r:id="rId21"/>
    <p:sldId id="280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Wprowadzenie" id="{CB6BBEF7-9717-4733-A929-535518E6EBF6}">
          <p14:sldIdLst>
            <p14:sldId id="277"/>
            <p14:sldId id="258"/>
          </p14:sldIdLst>
        </p14:section>
        <p14:section name="Utwórz prezentację" id="{16378913-E5ED-4281-BAF5-F1F938CB0BED}">
          <p14:sldIdLst>
            <p14:sldId id="278"/>
            <p14:sldId id="260"/>
            <p14:sldId id="261"/>
            <p14:sldId id="297"/>
          </p14:sldIdLst>
        </p14:section>
        <p14:section name="Wzbogać prezentację" id="{E2D565D1-BA5E-44E6-A40E-50A644912248}">
          <p14:sldIdLst>
            <p14:sldId id="263"/>
            <p14:sldId id="264"/>
            <p14:sldId id="265"/>
            <p14:sldId id="305"/>
            <p14:sldId id="296"/>
            <p14:sldId id="295"/>
            <p14:sldId id="280"/>
          </p14:sldIdLst>
        </p14:section>
        <p14:section name="Przedstaw prezentację" id="{71D59651-8EFA-4415-9623-98B4C4A8699C}">
          <p14:sldIdLst>
            <p14:sldId id="270"/>
            <p14:sldId id="303"/>
            <p14:sldId id="272"/>
            <p14:sldId id="282"/>
          </p14:sldIdLst>
        </p14:section>
        <p14:section name="To nie wszystko!" id="{2E16B512-814A-4DC1-A986-25475E10E0EF}">
          <p14:sldIdLst>
            <p14:sldId id="274"/>
            <p14:sldId id="30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66" d="100"/>
          <a:sy n="66" d="100"/>
        </p:scale>
        <p:origin x="-7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00F830A1-3891-4B82-A120-081866556DA0}" type="datetimeFigureOut">
              <a:rPr/>
              <a:pPr/>
              <a:t>12/17/2009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Ta </a:t>
            </a:r>
            <a:r>
              <a:rPr lang="pl-PL" dirty="0" smtClean="0"/>
              <a:t>prezentacja pokazuje nowe możliwości programu PowerPoint i najlepiej wyświetlić ją jako pokaz slajdów. Slajdy zostały zaprojektowane w taki sposób, aby umożliwić tworzenie różnorodnych prezentacji w programie PowerPoint 2010.</a:t>
            </a:r>
          </a:p>
          <a:p>
            <a:endParaRPr lang="pl-PL" dirty="0" smtClean="0"/>
          </a:p>
          <a:p>
            <a:r>
              <a:rPr lang="pl-PL" dirty="0" smtClean="0"/>
              <a:t>Aby zobaczyć więcej przykładowych szablonów, kliknij kartę Plik, kliknij kartę Nowe, a następnie kliknij pozycję Przykładowe szablony.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l-PL" smtClean="0"/>
              <a:pPr/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l-PL" smtClean="0"/>
              <a:pPr/>
              <a:t>20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l-PL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l-PL"/>
              <a:t>Kliknij, aby edytować styl wzorca podtytułu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l-PL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l-PL" smtClean="0"/>
              <a:t>Kliknij, aby edytować styl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media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l-PL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l-PL"/>
            </a:lvl1pPr>
          </a:lstStyle>
          <a:p>
            <a:pPr eaLnBrk="1" latinLnBrk="0" hangingPunct="1"/>
            <a:r>
              <a:rPr lang="pl-PL" smtClean="0"/>
              <a:t>Kliknij ikonę, aby dodać multimedia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l-PL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l-PL" sz="3200"/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tekst pion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l-PL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    Kliknij, aby edytować styl wzorca tytułów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‹#›</a:t>
            </a:fld>
            <a:endParaRPr kumimoji="0"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l-PL" sz="3000" b="1" cap="all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l-PL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l-PL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l-PL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: wyróżnie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l-PL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l-PL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l-PL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l-PL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l-PL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l-P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l-PL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tytuł: wyróżnie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l-PL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l-PL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z tekst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l-PL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l-PL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l-PL"/>
              <a:t>Kliknij, aby edytować styl wzorca podtytułu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l-PL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l-PL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l-PL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l-PL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l-PL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l-PL" sz="2000"/>
            </a:lvl6pPr>
            <a:lvl7pPr eaLnBrk="1" latinLnBrk="0" hangingPunct="1">
              <a:defRPr kumimoji="0" lang="pl-PL" sz="2000"/>
            </a:lvl7pPr>
            <a:lvl8pPr eaLnBrk="1" latinLnBrk="0" hangingPunct="1">
              <a:defRPr kumimoji="0" lang="pl-PL" sz="2000"/>
            </a:lvl8pPr>
            <a:lvl9pPr eaLnBrk="1" latinLnBrk="0" hangingPunct="1">
              <a:defRPr kumimoji="0" lang="pl-PL" sz="20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l-PL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pl-P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Wykres_programu_Microsoft_Office_Excel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pl-PL"/>
              <a:t>Przewodnik po nowych funkcjach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r>
              <a:rPr lang="pl-PL" sz="2400" b="0" dirty="0" smtClean="0">
                <a:solidFill>
                  <a:srgbClr val="7BCF27"/>
                </a:solidFill>
                <a:latin typeface="Calibri" pitchFamily="34" charset="0"/>
              </a:rPr>
              <a:t> </a:t>
            </a:r>
            <a:r>
              <a:rPr lang="pl-PL" sz="3200" b="0" dirty="0" smtClean="0">
                <a:solidFill>
                  <a:srgbClr val="7BCF27"/>
                </a:solidFill>
                <a:latin typeface="Calibri" pitchFamily="34" charset="0"/>
              </a:rPr>
              <a:t>Szkoła Podstawowa nr 1                                      im Janusza Kusocińskiego                                      w Złocieńcu</a:t>
            </a:r>
            <a:endParaRPr lang="pl-PL" sz="3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25" y="0"/>
            <a:ext cx="562927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p1zlocieniec.edupage.org/photos/skin/logo/thumbs/max1000x100trtarc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502" y="3089049"/>
            <a:ext cx="1276154" cy="16360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rrowheads="1"/>
          </p:cNvSpPr>
          <p:nvPr/>
        </p:nvSpPr>
        <p:spPr bwMode="gray">
          <a:xfrm>
            <a:off x="2987824" y="2276872"/>
            <a:ext cx="2966092" cy="150656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4431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l-PL" dirty="0" smtClean="0"/>
              <a:t>EFEKTY NASZEJ PRACY</a:t>
            </a:r>
            <a:endParaRPr lang="pl-PL" dirty="0"/>
          </a:p>
        </p:txBody>
      </p:sp>
      <p:sp>
        <p:nvSpPr>
          <p:cNvPr id="5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9" name="Obraz 8" descr="C:\Users\Wiesia\AppData\Local\Microsoft\Windows\Temporary Internet Files\Content.Word\CAM00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2647034" cy="23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Users\Wiesia\AppData\Local\Microsoft\Windows\Temporary Internet Files\Content.Word\CAM005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2592288" cy="224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Users\Wiesia\AppData\Local\Microsoft\Windows\Temporary Internet Files\Content.Word\CAM005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Users\Wiesia\Desktop\WIESŁAWA\CAM005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764704"/>
            <a:ext cx="2622499" cy="19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C:\Users\Wiesia\Desktop\WIESŁAWA\CAM005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60648"/>
            <a:ext cx="2564986" cy="19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EFEKTY NASZEJ PRACY</a:t>
            </a:r>
            <a:endParaRPr lang="pl-PL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79712" y="141277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Jaka jest</a:t>
              </a:r>
            </a:p>
            <a:p>
              <a:pPr algn="ctr">
                <a:lnSpc>
                  <a:spcPct val="80000"/>
                </a:lnSpc>
              </a:pP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nasza szkoła?</a:t>
              </a:r>
              <a:endParaRPr lang="pl-PL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>
              <a:hlinkClick r:id="rId4" action="ppaction://hlinksldjump"/>
            </p:cNvPr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80112" y="1268760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101564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Jak wygląda współpraca w szkole?</a:t>
              </a:r>
            </a:p>
            <a:p>
              <a:pPr algn="ctr">
                <a:lnSpc>
                  <a:spcPct val="80000"/>
                </a:lnSpc>
              </a:pPr>
              <a:endParaRPr lang="pl-PL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>
              <a:hlinkClick r:id="rId5" action="ppaction://hlinksldjump"/>
            </p:cNvPr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9552" y="3501008"/>
            <a:ext cx="2063824" cy="2708434"/>
            <a:chOff x="6324600" y="1587511"/>
            <a:chExt cx="2063824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276873"/>
              <a:ext cx="1976614" cy="18001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 możemy i chcielibyśmy zmienić w naszej szkole działając wspólnie ?</a:t>
              </a:r>
              <a:endParaRPr lang="pl-PL" sz="23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>
              <a:hlinkClick r:id="rId6" action="ppaction://hlinksldjump"/>
            </p:cNvPr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851920" y="3429000"/>
            <a:ext cx="2057400" cy="2708434"/>
            <a:chOff x="762000" y="1557456"/>
            <a:chExt cx="2057400" cy="2708434"/>
          </a:xfrm>
        </p:grpSpPr>
        <p:sp>
          <p:nvSpPr>
            <p:cNvPr id="27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pl-PL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9" name="TextBox 12"/>
            <p:cNvSpPr txBox="1"/>
            <p:nvPr/>
          </p:nvSpPr>
          <p:spPr>
            <a:xfrm>
              <a:off x="823416" y="2277536"/>
              <a:ext cx="1931160" cy="158417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Jak możemy współdziałać angażując się w </a:t>
              </a:r>
              <a:r>
                <a:rPr lang="pl-PL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zycie</a:t>
              </a: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szkoły?</a:t>
              </a:r>
              <a:endParaRPr lang="pl-PL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0" name="Oval 18">
              <a:hlinkClick r:id="rId7" action="ppaction://hlinksldjump"/>
            </p:cNvPr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  Co w niej cenimy?</a:t>
            </a:r>
            <a:br>
              <a:rPr lang="pl-PL" dirty="0" smtClean="0"/>
            </a:br>
            <a:r>
              <a:rPr lang="pl-PL" dirty="0" smtClean="0"/>
              <a:t>Co nam przeszkadza?</a:t>
            </a:r>
            <a:endParaRPr lang="pl-PL" dirty="0"/>
          </a:p>
        </p:txBody>
      </p:sp>
      <p:grpSp>
        <p:nvGrpSpPr>
          <p:cNvPr id="4" name="Group 25"/>
          <p:cNvGrpSpPr/>
          <p:nvPr/>
        </p:nvGrpSpPr>
        <p:grpSpPr>
          <a:xfrm>
            <a:off x="755576" y="1484784"/>
            <a:ext cx="2057400" cy="2708434"/>
            <a:chOff x="762000" y="1557456"/>
            <a:chExt cx="2057400" cy="2708434"/>
          </a:xfrm>
        </p:grpSpPr>
        <p:sp>
          <p:nvSpPr>
            <p:cNvPr id="5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Jaka jest</a:t>
              </a:r>
            </a:p>
            <a:p>
              <a:pPr algn="ctr">
                <a:lnSpc>
                  <a:spcPct val="80000"/>
                </a:lnSpc>
              </a:pP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nasza szkoła?</a:t>
              </a:r>
              <a:endParaRPr lang="pl-PL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8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  <p:pic>
        <p:nvPicPr>
          <p:cNvPr id="71682" name="Picture 2" descr="https://zsrybno.edupage.org/files/ko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265678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 jest nasza szkoła?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49209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000" b="1" dirty="0" smtClean="0">
                <a:solidFill>
                  <a:srgbClr val="FF0000"/>
                </a:solidFill>
              </a:rPr>
              <a:t>Co w niej cenimy?</a:t>
            </a:r>
          </a:p>
          <a:p>
            <a:endParaRPr lang="pl-PL" sz="4000" dirty="0" smtClean="0"/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Bezpieczna 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Zadbana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Zaangażowana w życie środowiska lokalnego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Otwarta na potrzeby uczniów i rodziców,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Przyjazna uczniowi,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Dostosowana dla uczniów niepełnosprawnych,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Atmosfera pracy i życzliwości,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Zintegrowana kadra pracownicza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Zaplecze: oddzielny budynek dla klas I- III, sala językowa, sale gimnastyczne, boiska, sala rehabilitacyjna, plac zabaw, stołówki  i świetlice w obu budynkach.</a:t>
            </a:r>
          </a:p>
          <a:p>
            <a:pPr>
              <a:buNone/>
            </a:pPr>
            <a:endParaRPr lang="pl-PL" sz="7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7200" dirty="0" smtClean="0"/>
          </a:p>
          <a:p>
            <a:endParaRPr lang="pl-PL" sz="7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000" b="1" dirty="0" smtClean="0">
                <a:solidFill>
                  <a:srgbClr val="FF0000"/>
                </a:solidFill>
              </a:rPr>
              <a:t>    Co nam przeszkadza?</a:t>
            </a:r>
          </a:p>
          <a:p>
            <a:endParaRPr lang="pl-PL" sz="4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Braki w pomocach dydaktycznych,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Brak sprzętu typu komputer, TV, video w każdej klasie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Nieregularne kontakty z niektórymi rodzicami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Unikanie współpracy ze szkołą niektórych rodziców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Zmniejszająca sie motywacja uczniów do nauki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Nadmierna biurokracja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Częste zmiany programów, podręczników,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Brak Sali do nauki religii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Brak miejsca cichej pracy dla nauczyciela i indywidualnych spotkań z rodzicami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Brak  optymalnej temperatury                 w pomieszczeniach, </a:t>
            </a:r>
          </a:p>
          <a:p>
            <a:pPr>
              <a:buFont typeface="Wingdings" pitchFamily="2" charset="2"/>
              <a:buChar char="Ø"/>
            </a:pPr>
            <a:r>
              <a:rPr lang="pl-PL" sz="7200" b="1" dirty="0" smtClean="0">
                <a:solidFill>
                  <a:schemeClr val="tx1"/>
                </a:solidFill>
              </a:rPr>
              <a:t>brak wykładziny w świetlicach,</a:t>
            </a:r>
          </a:p>
          <a:p>
            <a:pPr>
              <a:buNone/>
            </a:pPr>
            <a:endParaRPr lang="pl-PL" sz="72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55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5500" b="1" dirty="0" smtClean="0">
              <a:solidFill>
                <a:schemeClr val="tx1"/>
              </a:solidFill>
            </a:endParaRPr>
          </a:p>
          <a:p>
            <a:endParaRPr lang="pl-PL" sz="5500" dirty="0"/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 flipH="1">
            <a:off x="5004048" y="836712"/>
            <a:ext cx="1080120" cy="93610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Freeform 7"/>
          <p:cNvSpPr>
            <a:spLocks/>
          </p:cNvSpPr>
          <p:nvPr/>
        </p:nvSpPr>
        <p:spPr bwMode="gray">
          <a:xfrm>
            <a:off x="2411760" y="836713"/>
            <a:ext cx="1047304" cy="93610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Przycisk akcji: Strona główna 7">
            <a:hlinkClick r:id="rId2" action="ppaction://hlinksldjump" highlightClick="1"/>
          </p:cNvPr>
          <p:cNvSpPr/>
          <p:nvPr/>
        </p:nvSpPr>
        <p:spPr>
          <a:xfrm>
            <a:off x="8567936" y="6353944"/>
            <a:ext cx="576064" cy="5040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Zalety i wady</a:t>
            </a:r>
            <a:endParaRPr lang="pl-PL" dirty="0"/>
          </a:p>
        </p:txBody>
      </p:sp>
      <p:grpSp>
        <p:nvGrpSpPr>
          <p:cNvPr id="4" name="Group 22"/>
          <p:cNvGrpSpPr/>
          <p:nvPr/>
        </p:nvGrpSpPr>
        <p:grpSpPr>
          <a:xfrm>
            <a:off x="611560" y="1484784"/>
            <a:ext cx="2304256" cy="3024336"/>
            <a:chOff x="3543300" y="1591943"/>
            <a:chExt cx="2057400" cy="2736304"/>
          </a:xfrm>
        </p:grpSpPr>
        <p:sp>
          <p:nvSpPr>
            <p:cNvPr id="5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6" name="TextBox 14"/>
            <p:cNvSpPr txBox="1"/>
            <p:nvPr/>
          </p:nvSpPr>
          <p:spPr>
            <a:xfrm>
              <a:off x="3933968" y="1591943"/>
              <a:ext cx="1219200" cy="2736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3601872" y="2701385"/>
              <a:ext cx="1931160" cy="101564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Jak wygląda współpraca w szkole?</a:t>
              </a:r>
            </a:p>
            <a:p>
              <a:pPr algn="ctr">
                <a:lnSpc>
                  <a:spcPct val="80000"/>
                </a:lnSpc>
              </a:pPr>
              <a:endParaRPr lang="pl-PL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8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  <p:pic>
        <p:nvPicPr>
          <p:cNvPr id="70658" name="Picture 2" descr="http://www.spczerniecin.edu.pl/pliki/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360997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 wygląda współpraca w szkole?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11256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pl-PL" sz="9600" b="1" dirty="0" smtClean="0">
                <a:solidFill>
                  <a:srgbClr val="FF0000"/>
                </a:solidFill>
              </a:rPr>
              <a:t>Zalety?</a:t>
            </a:r>
          </a:p>
          <a:p>
            <a:endParaRPr lang="pl-PL" sz="4000" dirty="0" smtClean="0"/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Życzliwość ze strony koleżanek                       i kolegów  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 Chęci do współpracy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Otwartość  na  pomysły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Współdziałanie w organizacji  imprez i uroczystości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Rodzice wspomagają przygotowania 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Rada Rodziców wychodzi z propozycjami działań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Duża grupa uczniów zaangażowanych w życie szkoły.</a:t>
            </a:r>
          </a:p>
          <a:p>
            <a:pPr>
              <a:buNone/>
            </a:pPr>
            <a:endParaRPr lang="pl-PL" sz="7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7200" dirty="0" smtClean="0"/>
          </a:p>
          <a:p>
            <a:endParaRPr lang="pl-PL" sz="7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pl-PL" sz="9600" b="1" dirty="0" smtClean="0">
                <a:solidFill>
                  <a:srgbClr val="FF0000"/>
                </a:solidFill>
              </a:rPr>
              <a:t>Wady?</a:t>
            </a:r>
          </a:p>
          <a:p>
            <a:endParaRPr lang="pl-PL" sz="4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 Oddzielne budynki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Grupa rodziców unika kontaktów ze szkołą i zaangażowania w życie szkoły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Rodzice w obecności dzieci krytykują pracę nauczycieli, podważają autorytet, są roszczeniowi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Brak spotkań Samorządu z Radą Rodziców  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Zbyt liczne klasy</a:t>
            </a:r>
          </a:p>
          <a:p>
            <a:pPr>
              <a:buFont typeface="Wingdings" pitchFamily="2" charset="2"/>
              <a:buChar char="Ø"/>
            </a:pPr>
            <a:r>
              <a:rPr lang="pl-PL" sz="6200" b="1" dirty="0" smtClean="0">
                <a:solidFill>
                  <a:schemeClr val="tx1"/>
                </a:solidFill>
              </a:rPr>
              <a:t>Brak zaangażowania większości uczniów w życie szkoły</a:t>
            </a:r>
          </a:p>
          <a:p>
            <a:pPr>
              <a:buNone/>
            </a:pPr>
            <a:endParaRPr lang="pl-PL" sz="62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72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72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72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55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5500" b="1" dirty="0" smtClean="0">
              <a:solidFill>
                <a:schemeClr val="tx1"/>
              </a:solidFill>
            </a:endParaRPr>
          </a:p>
          <a:p>
            <a:endParaRPr lang="pl-PL" sz="5500" dirty="0"/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 flipH="1">
            <a:off x="5076056" y="692696"/>
            <a:ext cx="1080120" cy="93610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Freeform 7"/>
          <p:cNvSpPr>
            <a:spLocks/>
          </p:cNvSpPr>
          <p:nvPr/>
        </p:nvSpPr>
        <p:spPr bwMode="gray">
          <a:xfrm>
            <a:off x="2411760" y="692696"/>
            <a:ext cx="1047304" cy="93610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" name="Przycisk akcji: Strona główna 6">
            <a:hlinkClick r:id="rId2" action="ppaction://hlinksldjump" highlightClick="1"/>
          </p:cNvPr>
          <p:cNvSpPr/>
          <p:nvPr/>
        </p:nvSpPr>
        <p:spPr>
          <a:xfrm>
            <a:off x="8567936" y="6353944"/>
            <a:ext cx="576064" cy="5040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l-PL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pl-PL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l-PL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pl-PL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755576" y="1340768"/>
            <a:ext cx="2063824" cy="3024336"/>
            <a:chOff x="6324600" y="1587511"/>
            <a:chExt cx="2063824" cy="2708434"/>
          </a:xfrm>
        </p:grpSpPr>
        <p:sp>
          <p:nvSpPr>
            <p:cNvPr id="11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6411810" y="2276873"/>
              <a:ext cx="1976614" cy="18001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 możemy i chcielibyśmy zmienić w naszej szkole działając wspólnie ?</a:t>
              </a:r>
              <a:endParaRPr lang="pl-PL" sz="23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4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  <p:sp>
        <p:nvSpPr>
          <p:cNvPr id="30722" name="AutoShape 2" descr="data:image/jpeg;base64,/9j/4AAQSkZJRgABAQAAAQABAAD/2wCEAAkGBxQSEhUUEhQVFRUXFRYVFxgUFRQYHBQXFRUWFxUWGBQYHSggHBwlHBQUITEhJSksLi4uFx8zODMsNygtLisBCgoKDg0OGxAQGywlICQsLCwsNDQsLywsLCwsLCwsLDQvLCwsLCwsLCwsLCwsLCwsLCwsLCwsLCwsLCwsLCwsLP/AABEIANYA6wMBEQACEQEDEQH/xAAcAAEAAQUBAQAAAAAAAAAAAAAABgEDBAUHAgj/xABGEAACAQIDBQUFBAcGBAcAAAABAgADEQQSIQUGMUFRE2FxgZEHIjKhsVJywdEUI0JikpPwFVNUgtLhQ3Oi8RYzNERjsuL/xAAbAQEAAgMBAQAAAAAAAAAAAAAABAUBAwYCB//EADsRAAICAQEFBAkEAgAFBQAAAAABAgMRBAUSITFBE1FhkSIycYGhscHR8AYUUuEjQjM0YnLxFUOCorL/2gAMAwEAAhEDEQA/AO4wBAEA0m3t5EwwYBWqOAGKroFB4F3Oi+Gp7prnYokzTaOdz7l3/ZdTn1b2v1A9v0anluQf1jE93vZR9PSR/wB0+4uo7Ai1678v7+pLd2t/6GLsGHZN3sGAN7WzWHqRaba74y8Cu1eybaOK9JfnQl83lUIAgCAIAgCAIAgCAIAgCAIAgGt2ptEp7lMZnIv3KOp+cr9brXT6FazLGfBeLJWn06n6U3hfMieM2nXzG9Vv8psPQTmbdfqZS4zfu4fIvatJRu8IotYfbuIptftCw6PqDNlO0tRB53s+3iLNBTNYxj2E02PtIV0zAWI0YdD+U6bRauOpr3lwfVFDqtO6J7r5dDPkwjCAIAgCAIAgGHtjHDD0KtY8KaM9uuUEgeZ0mJPCbNtNTtsjBdWkcH3i3qepS7BCbEl6rc6jsczMfOV07W1g7TS6GFc+0fsXgiOUcDUcFlRiBxIBsJqwywlKEXhs9YOoyOCpysDpMJ8TbKKlHid39nm3Gr0mpVNKlLL5o18voQR4WljRPeWH0OG2rpVVYpw5S+a5kum8qhAEAQBAEAQBAEAQBAEAQBAIdW2kVNbT3ndtegBsB6CcfZrXGdve2/JcEXsNMpKHckjC2Zge2YgtbnI2k037ieG8EnUX9hHKRh47D5GK3vbnNVsOznuokU2OcVI325518dPHS8udit77KzaiRLJ0pSCAIAgCAIAgGs3m2ecRhK9FfiekwX71rr8wJ4nHei0b9Lb2V0Zvo0fMbXvrKtn0GEsko3d3uOFovS7MMHFtZ7jZupoi6jQq6cZ55Gh7S7Zu+/zmrPEs4xxHB1r2Vs1avXxFiEFNKQtwZr5j5gAeGbvk3TcW2cltzdrrhX1y37uX57DpcmHNiAIAgCAIAgCAIAgCAIAgCAQrb2CNOqT+yxLDzNyPK84vamllTe30k219fI6DRXKytLquBrASOEr4ya5E5pPgyxVvMp9WbI4wS/dPAFEzsLZvh8OvnOq2PpnCvtJdeXsOf2jepz3Y9OZIJclaIAgCAIAgCAIBzffz2b/pNRsRhSq1G1emRYO3Ng3JjzB0PUc411G9xiX2zdr9glXbxj0fVf0cq2rsethmyV6bU21tmGjW4lW4MO8EyDKMovijq9Pqar45rkn+fA3G7m5WKxbDKhSncXqVBlAB5gHVvL1EzCiczRq9rabTLjLL7lx/pfnA7lu7sWng6C0aVyBcknizHix/rpLOEFCOEcNq9VPU2u2fN/BGznsjCAIAgCAIAgCAIAgCAIAgCAYW1KiZSrjNf9nQHuNyRaQ9bOns3G1Zz06/Q30Ke9mLwQzHUlU+5ccbhiCR3aCchqYVRf8Ajz7H0L+icmvT+BvN3MBQYZtWqLxDfskjT3enfL3Zel004764yXPPT3fJldrr7k93lF93X3kkl8VQgCAIAgCAIAgCAWMbi1pI1RzZVFzf5DzNhMNpLLPUIOct1HztvTtk4zEPWa5OYqttVFNb5Qtxca3Pn1uTV2z35ZO/2bplpqlHw9+WW9k1WzPWzOpRcwNNiGB4A36CeYvjk33wjuKtpNPv5HaPZ3vOcbQ/WG9ZLB9AMw5NYfPy6yxot348eZxe1dD+1t9H1XxRLJuKsQBAEAQCxVxlNfidF8WUfUzy5xXNoxvLvPH9pUf72n/Gv5zx29X8l5o89pDvRX9PpWv2tO17Xzra9r2vfoRNtf8Ak9Tj7OIdsEstrzA2hSPCrT/jX857dU10fkYV1b/2XmX1cHgQfAzy00e00+R6mDIgCAUdgASdANT3ATDaSyzKWXhEDxeNNSsX1IuT90X90egPoZxF9877ZXdE+Hguh0VdMa61Dq/xlqo2d7ufMSO5dpPM2box3IYijI2c/Z1BVQmwZVYH9pXNvw+Um6Ozs7e1g+TSee5mi+O/DspLo2vaidTsznRAEAQBAEAQBAEAiXtVpsdmV8t9DTJtzUVEv+flNOoWa2WeyJKOshnx+TOIbSrKXZqWisWsv2V0sLeBHpK2XPgdxTvKKUua/GeMJiima3NWU94I/wC08qWDdZWppZJpTU7F2mNSaDrmBPOk/K/UEH0BMlY7G3wZzzf/AKnoX/OPz/tHaKNUOoZSCrAMCNQQRcEHpaWHM5CUXF4fMxNobXo0P/NqKp424t/CNZpt1FVXrywap2wh6zIzj9/VGlGkT31CAP4VOvqJWW7XS4Vx8/z7EWetX+qNDjt7sVU0zhB0pi3/AFcfnIFu0r58M49n5kjy1VkuuDU18dVf46tRr/adjf1Miu6x85PzZpdknzbMeaTzkpaekFzMnBm9R+gpj+vpO5/TK/xz9q+pG1vOJj2nVkE9JUI4EjwJE8uKfQJtcjNobbxCWy1qmnIuxHoZrlpqpc4ryN0NVdHlN+ZucFv1XXR1SoPAqfUafKRJ7NqfqtomV7Vuj6yT+BIdnb7YepYVM1I9W1X+IfiJBs2fbH1eJY1bUplwlw+Re3i2zT7PKjBs/NSCMoOuonNbaulTV2TTTl4dP7L/AGZCN09+LTS8TXvh+ywik/FVcOe5cpKj6fxGVV1P7fZ8YvnOSfwyvkiwjZ2uqeOUVg1FVrSl6lhFF7AUGarTpnQlxmHcpJPoAZN0tUpaiNXis+7iabrIqqVnhw950KdwcwIAgCAIAgCAIAgFjG4VatN6bi6urIw6hgQfrMNZWD1CThJSXNcT5nxOzWp16lA3L02qJoD7zUyeAHXKbeIlU4Yk4n0GOoTqjd0eM+8xqT8Jr5FhGW8jqdRsPtDZNM1agWvRL0qT6ljkIABHEhkyZj117pKttr7HM3j5nDanVf8Apetk/wDV8Wvb9nyNdsPaFfC0OwSs2Ukn7txqEPFRfXQ8dZTz2hbjdg8L4/nsOe2ntaWst34xUV4c37X3+wsOxJJJJJ4k85BbbeWVGcnmYB5ZrTIK0bE2Jt5E28hJGn0l2plu1Rb9x5ckubwZOKw6rbI/aC2pCkZT0P5yTqtkarTrelF4Mb0X6ryY1UFQCdAdQTwPh1lck+49rPM9YKoQXYiwICi+l7dJ3/6coshTJzi1l8CHq5JtHkzpSGhBkQBAEAuUcQyfCbd2hB8QdJqtprtWJpNGyq6yqW9B4Zv6m85r5RWsrKCAQNGva9+h0nL7Z/T8tSlKmXFZ4PrnxOk2Zt5UvdujweOK+xk4Ar2oZ/hX3/vZfhA7ibeV5xVellptRjULG7x9uOWO/Lwde9RC6jeped7h9/ZwNxurQL1mqngoI4cWbj6C/rJ+xqXZdK+X43xfl9SPtGahUql+JEsnSlKIAgCAIAgCAIAgCAcq9q+7tRKox+HW9spqkC5ptTKlKwHgoB8BpxMiaiDT34nQ7H1cJQemtfB8vfzX2IHs3ZHbE1W9ymSTYC12vqEHDL9OHfKrUXqHLmbdp7djoU6auM/l7fHw8zf0lCgKgCqOQ/rWVUpOTyzgbrrLpuyx5b7y6DPLNIMwDyZlGDxXonIzjkQPXhJWmod01BdWl5s9rCi33Gwx2z+wVF45kViepYXn03QU101dnWuC/M+8q78uWX1MJahU3BIPUSa0nwZqWVyKiprfS/UKAfUTTHS1QlvRgk+/CyZdkpLDZQm83ngQCgEAQZEGSkAo0wzKPEwejNwW0Cnum5Tp08PykDX7Op1tbhavY+qZM0Wvt0linW/7Opbs16TUF7E6D4geN+ZMoY6FaOKqXJfE6SOt/dvtOvd3G2mT0IAgCAIAgCAIAgCAafeTago0yBbMym97HKvAkg8b8APyMh6zU9jDhzZovu7NcOZyuvUzHQWUaKo4KOlpy0pZeSqcm3llueTBVJgx1KmDDKTJgu0K2UMpF1YWYfiDyIm6i+VM1OPQ9J8Gn1FaoxABbMo0AOhA89PnO1036p02P8kWn1xxRDnpc8mWsQgJGS4FhfPlJvc3sF0ta0zf+qaIR/xJyfkvfnj5BaVZ5l6pWzhAWtlGUHKvDvygHz1lZpf1RdCb7WKab6ZX1N09PCaS5GVgsKlSlUJa1ROXIjhcHznYUa2OojCyvjGXwZCdO7lPmjXSaagJgHh3tMZMpZLL4gLxM026mqlZslgl6XQanVS3aIOX538i/htrYMaVDUv1V6Y+RlbZtinPoS80y8r/AEpr8ZnX/wDaP3PZq0m1pkleROU/NSRJ2m11N/BSWfzvKnXbI1mk42VtLv4P5fUrWwxUAkaHUd8lcHyK1N9SxMHs2ew9qPh6gZTpzHIjvE1XURthhm2jUSpmpROs7Oxq1qauh0I17jzE5y2t1ycWdTTdG2CnEyZrNogCAIAgCAIAgFuvWCKzMbBQSfAazzKSinJ8kYbSWWc23pxRZrH4m99u6/wp/lFh69ZzGttcp8fb9l7iounvSyyPZZCNItMGSoEweSloBSZMFIAgCAUMyuZ6XM2Gwf8A3H3PxWd9sD/lV/3v5EXU+u/YYJnTogopAHYhrjNY2Nr8L8gek02qWMo3VOOcSIttOg2bJlftOYI+I/uWvcDgCOPHunEat2StbsTyfZ9jR08NJFUtOPDiu/HXx9pqypGh0kYs2itOsUN1NjCeOJ5nFSjus6Dsjar1MGqVV1BupPG3DQdDOz2dvzrjZPKeMPx7mfGdu000audNLTjnKx/rnmvc/LkWLSxKfJWZBL9wNqlahosdG4a8COH9eErNo070d9dPkW2zNRuz7N8n8zoUpDoBAEAQBAEAQBAI/vntJaNFQSLu4sGvY5CG1tyuFHnIG0bdyrHe18OJo1De5hLmc5xNftHLNVS5Nz8X5TnJ705OT6la6bHxafkzwKYP/FT1b8p43Geexn3fBlKtMKL9rTPcCb/SN1mHXJLLGHpF+HjPKi28HhcTwwtAPDG0DB7w1LObZkTvdsoHnPUYuTwZUcmd/Za/4nC/zT/pm79s/wCUfM2dj4oDZa/4rC/zT/pj9q/5R8zPY+KH9kr/AIrC/wA0/wCmZ/atcd6Pn/QVX/UimxFCnEKalFSfdDPUsp1GqkA30F/yna7EzHSx4N+k+XEh3Q3ptZS4dWVOyl/xWE/m/wD5l/8Auf8Aol5f2Rv2zX+8fP8AoHZQ/wAThf53+0fuV/CXkY/bv+cfMx8Xggi37ag3clUMfSe43KXDDXtWDzKlx6p+x5I3tHF5GR0JVlJIdTYjrY995QbZvqaUY8Zd/cd1+kdBqFKc5rFbWGn/ALPpw8CPVqhZiTxJvOePoSWDK2ZUQOO0AIuDrw05Hum2icYWKUllLoQdoaey6iUKpbraxknrVRXcWNOmWFxmIRf8p4WnbUamp1JweV8T4xqtBqKbnG6O6883yfv8SjbPI/4lH+ak3K1Po/IjOtrqvM8nBH7dL+Ys9b67n5GN3xXmXsEpp1FfNT91gdHXl5zxZicXHD4+B6rbjJSyuB1vBYkVKaupBDKDp3zmJxcJOL6HX1zU4KS6l+eT2IAgCAIAgCAajaje+1+CUfnUax+SSq1sszef9Y//AKf9EyheivGXy/8AJDWnKtnQpHm0wejw72mFLD4GdxPmY6uqV6bqttf1ijgw+1YcO/rJ1N2ZJtcuZy22tBXVi6OFl8u//wAGFtWorVWKCy30mLZJzbjyOaljPAwzh2YMy65eXPxAiEcnuuDm8I3uB2aiUwwIdyPeJHw9y93fNdk04+iztNBs+Gn4Sj6XVl3Mesj70u8tuzh3IZj1jfl3jsodyPFRjaFOWeY7KC6IjRH63GHphxbu98To9BKTp5nuNcFuNJcZceHgQ04yp9tv4jN6k+8tnTX/ABXkgMdU+23qZnefeY7Gv+K8kDj6n229TG8+8dhV/FeSLLuTxJPjPJsSxyPMyZF5jAL1DFunwOy+BIHpMptcjxKqE/WSfuMgbXrf3jfKeu0n/J+Zp/Z0fwXkVG2a/wDeH0X8pntZ/wAn5mP2Wn/gvIPtqtbWppw0Cg+RAuI7Wz+T8zxLR6ZcdxeR3j2bY3tcBS/d938fqSPKTqZNw4nH7TrUNRJRWESYuOomzKK/JUG/CE8mSsyBAEAt1q6oLuyqOrED6z1GLk8JZPMpxgsyeDXvvBhwbdqPIMR6gWm9aS5rO6RXr9Onje+ZqsZtFHNfI4OZEy8r2vewMotdp7YyscotJpcccC30uopn2ajJNpvhniROli9bN4X/ADnMzr6o6FMypoPZaq0zlZh+yCZsrr38nmy3cRh4/FUzTprT0OUdoftNYXJPrJdk4bsYxWOHH2nzvU6md89+byzW5ppIx57UggqSCOBHKZXPJlcDfbp4wlqhexVVPEDiRy7+E3QahPfa6M6vZl119G5J8mkvqvcXWNyZXPmdKlhFJgyeXEzHmOhG1+LHnpQpj1YTpNB/wPzvPfLsv+5/Igs3Fw2JkCAUgwLQBAEAQBBjJTD0GquEXiTYd3ee6JSUVllbq9VCmuVs+SOt7v4KvRwoRXYUwNf2cx16akanS9pCnfdOPo8InzvXbQt1djnjC6LwMZ9p1F0DfSV6ulHgmV3ayFLeOuhBzXt/XKbYamcXlM9xukmTndrelcQAraP9ZeaTXqz0Z8ywpv3uDJLLMkmr2ztYUrItjUbgDwUc2bu6dZIoodnF8kRNVqlSsL1mRTau2KVMHXtqhvdnN7E8hfgO4Szp085PuXcUl18fa+9kTfHsWveWUYJEGTzxNngdqW0cBlPXWardOpLKPVd7i8MbRw4WzL8Laju7pxW2NjqEXfSsY9ZfVeHejtNjbYlOaouec+q/Hufj3PzPeAq3Fun0nH2xw8nWoy0Yg3Hh4908wm4vKMSipLDNZiNkjjTbL+6wuPAEages3K2L5ooNTsCE25VvGfIv4Kk9PjTwz97hz+E213wh0z7V/ZCjsHURfOL8/seK2CNQ3qFV/dorlHqfymud6zlIlU/p9N5tl7lwMumoVQqiy/XvJ5mR5Tci/p08KoqMFwQng3iAJ6i8PJhrgRbeTZmJV6r4cF6VVVzhNWXJyZONr31F5faS6HZ7sWbdPfUsK3g1y7iH08NmUkMuYMF7PXOxN/hS2tra+IkzGFksZXRTS+PQlG7u7dVbvUpYchhYJiO0JHfanw8/SRHr6YSw+JB1Gp3uEG14rH1MLeLYVWneoKNMINS1B2ZV8Vb3gPK02wvrt9Vm3TauPqSbz4mh7E5c3KbSe2i3MgQBAKQYKNwg8y5Ek3Iw661D9oL5DU/USBrp4aj7zgv1PqHmFPTm/oT3am28yCmmiiR7tU5QUFyRys7MrCNRQwrVD7oJkWMHLkeIRbLGKwrIbMLHvmWnHmZcWnxLeGrmm4ZTaxnuEsPJshJ5Oq7L28r0kZuJGuo5G34TpqNXGVacuZaQuTiskB3i2o1TEVWufiKjuVTYD5fOdjpa1GtI5zV2Odsn7vcjUcTJaIZs/wCwamTPl0mn9zDe3c8Td2E93exwMFBY2PKSVxRGksG5SuHw7KeI1Eg31Le48nzJlFnoYXNcUY2zviJ7vrPlGuq7G2df8ZNeTPqmku7amFn8kn5o2MgkkoYCPJg9FYAmDBSDIgCABGTGMle0J569f9577SeMZPPZx7ik8Hs8lrT1CTT4BrPMi+AwlNK+IoMB2dWi9RP3HW5FvQ/KdLore0h6RtnOe5CcecWk/YyF1BYzYWx5mQIAgFDBhkh3TrWpuvMNfyIH5Su18XvJnz39T0SjdGfRrHkze55XYOVaN9u1tpaDe8LgyXpb1VLLRIpt3GY+8e0xXe4FhPGou7SWTzdYpvJpXmuJ4iTHYWw6lSgji9iDyHJiOZ7pb6fRysrUu/7k6uluKZHNv4dqeJqo3EOx8QTcHzBE+g6aalXFruKXVVuFkl4v4mLRexBkvoQnwZKf/FX6ns7crSB+xXab5O/evs9wjDVLteWC4ECXEuGqeA5zVqJxhByl0NunrlOahHqbfA0cq36/TlPjutv7a+di6tvzZ9b0tPY0wr7kl8DJkU3lDAKQZKzAKGAUgyJgFGa0yCzWxCqLsQB1JtMxg5PCR6x3GPS3hw7e4qkvf4r8ugTifKWC0U+y9Xj354+R4lp7lLeb4d2DY4RDVv2djYXOoFtbc5DjROUnFLiufQ8TsjWvSLGJ92+YjTjqPrPG684NkXlcCC7Y2kDVZl5KUB65uJ8PznQaOt118SfRT6PHqR4mSSaIAgFIMFJk8N5Oh+zrc1sTTq1WJQZctM8i+hBI5rbj97SbFpVdBp+72nL/AKhthZFU448/Z/5PW09mVcM+SqtjyIuVbTircx/WkpLtPOqW7Jf2cLZU4PDMQPI7izU0VzxujdNxu5u7Uxbg2K0r+85HEA6hep+ksNJopXPPKP5yJNOncvYdaoUVRQqiyqAoA5ACwE6VJJYRaJYI1vluz+kqKlIDtl042zr010uOR8vCbpdT2Tw+RB1mk7ZZXM5riKLU2KupVhxBFjLyF0ZLKOfsplF4ksMt55s3zVuBAWYBQSSbAAXJPQAcZ4diXHJ7VbfDBNtmbluaTPU92pa6Jcadc56nkOXPoKDa971NTqqf9+HsOh2Rpf29iutXLku7x9pqqeJFypOo0M+dX6edUmpLB3lVsLYqUXkyQ0j5NmAYyCkAQCkGRAEAt1eEzHmZRHn/AFlPGu2poimiA8FL3Ltb7WgF+WvWdHoaoxpc+p7i2p1x/lnPu5EGzG95vLg2NHblZRbNfvN7+bAgnznmdcJ+sk/cR3pq284LVfatR+LfU/MkxGuEeSS9x7jTCPJGGzE8Z7Np5gCAUMwYPJMHhyNlsnYtWvcqrZVIzsFJyA8CbdbWExNuMXJJsqNp7RWlpcub6LvOxbt7zpRopRCplRQo4oTbiTxBY6km4uSZqp2rurdmvofP5bSlZNys5s3eJ25hKtMiut16MocX5WK3AbXTgZNetoshmxcPFZ+WTZ29c16RzzbFOiXBoU2prbVWYueJsbm9vC54SivurlL/ABxwivssi36KwbPdOlh2dBUphnzhSH1BvwOXhz5yRo5VynFSSfE3USi2so6giBRYAADgALAeU6ZLBZnqAIBEvaBiQq0lZFYMXJJAuMoXQHiLlhw+zLHZ9ak5PPIqtqWuMYpLnn4HOsRYk5RYcpcxgsFG7JZwS7Z22aeFw4q0sKpJXWoD7x1sQ2b3uI4A28NJT20ynPEpcPz3F1TqIwh6MFn895rl25i9oEogYj7CaLr9puFvvGSqoaemO9Ln48/d/REvnqb5bkeK8OXv/s2mzdw6oUtUqKHsbIASAbji/wCQlFtemnWcYLEu/vXc19eZfbIldo1icsx7u72P6cjWYqm9BslRSpHX8DzHeJxF+lnXLdksM7Cq+NkcpnpKoMitNG8uAzBjBWDBSYMiZAmAWa/Az3Az0I/R/wDTbS/5lH6GdPpP+XPX/vU//Ig09FyUgCZAgC8wzGShMGMnkmMGuc1HmSbcrcqvj3DAGnQB96qw0NjYrTH7Tce4W1PIyK6XIptbtKFOVzfd9zvuxdk0sLSFKiuVBc6kksTxZieJk6MVFYRyt107p783xLe0thYfEa1aYLfaF1b+JbE+c1W6aq3145I06YT9ZHOqmyqdOvUCEiirkLf3mduGVbfFrcdw49/N3wi7JKL9FPh4vw7yqtxlpcsnnF41qYKkZXAIVRa1POLPmPNiundNLnKHovn8s8zzlx4Pn8im5lAvjKdhcKc7dwXn62knZ9bndHw4/nvN2mi3NHWp1BaiAIBHN/cCamFZl40yH8hcN8jfykvRWblvHrwIWvq7Sl46cTmuzsYaT5gAdCGB1DKdGU9xl9KCsjunNqbrlk2LlcjGi96Z40Kje8Aeannbrx7ppcW8RmuPeuRtU0k3W+Hc+fu7yS+z7bdIJ+jFrMGY081hmB1K35sDfTp4aVmt08ovf6FzoNVCS3OvQm8ryzMTaWz6ddCtVQRxvwK94blNVtMLY7s0bK7ZVvMWcy23Sp4erlpVRUXj93uJGh8RKzUfp7UbrnXHK7v9vLqS6f1Bpt9Vzlh9/wDr59BTxHnOaspcJbrWH3M6GFkZrKeV4F5KgmpxxzPfMurY87RhHl5XQvLhieDKfO31mxVN8mjW7UuaZdXZdU8Fv4ETYtHc+UTW9XSubLON2VWVGZqbAAEk6aDrM/tL4recXhGY6umT3VJZZF9nYSpVoY9KSNUZqtIBV7gb3vynQaSLdGF4EidsK7KpTeFhmgbczHDjh3HiUH4zZ2U+4nraOm6TRYq7t10+MIn3qifnMbjNkdXXL1cv3MwquCVeNWmfukt+Exg2KxvkmY75RwuflB6z3lsweXNGw2PsLEYtsuHpPU6lQAo8XayjzM9xrlLkQtRra6V6csfPyJefZzWwxV66CsBqRSuyjqHFgx9LTVqoaitegsrwOS2ntm+XCiOF39f6JrsXfAKiplphVGUBQKYAGgAA90W6aTVTtaS4WL6f18igjrpN+nzJJht4qTC5zIOpFx/Elx6ywr2hVLnlfneskiOprfgRze/ekEGlQbS1mdefUKen9eNfr9ob3+Op8Or7/Z4EbUanPoQIQK7XFjbkDe3pKqNbbzkiKvLyZWA2PXrtakhbWxbgo8WOkk16OdjxFZ+RvhRJ8jpu6+wFwlO181RrF28OCj90XPqZ0Gl0saIYXN8ywqqVawbqSjaIAgAiAQHeXcg5jUwoBB407gW71JNrd3p0lnptdhbtnmVGq2dvPer8vsQzE4Z6bBaishN/iBHCWMb971XkrJ6fd4SWCwb8QSCLG4NiCOBuOHjPTkprDPCg4PKZL8D7QKq0glRA1QaB/tAfaTTXvBHhK+Wz4ufB4RZR2nNV8VlmurbUxeOfIgd/3V0CjvOijxOvfJKhRp1l/wBkVz1GqeFl/IkmwdxFWz4o520PZj4QejN+1y6DxkK/aEpcK+C/PIsNPsyMeNnHw6f2SvF7MpVVCvTUgaDS2X7pGo8pU21QtWJrJcV2Sr9R4NFjNzUOtKoy9zDMPXQ/WVdux65f8NtfH+/iWFe07F66z8DUYjdfEofdCuOqsPmGt8ryut2RqI8sP2P7k6vadL55RhVtnV0+KlU8lLfNbiQ56C+HOD+fyySYaumXKS+XzMftGHIjyImh0zjzTXmbd+Eu4ocWftH1M88e9+Zndh3I5vt2q1PE1QrMozX0JHEAjh3ETodNnso+wsKWnBcEzDSrUfQF2PQFj8pvw2bHKMeLSReo7JxDn3KFZzzy0qjfQTPZyfQ1y1lS5zj5o3GH3C2i4uuFfn8bU0+TsLT2qJ9xEltbTLnP4P7Ej2b7IMQ2tetTpdyBqh8/hF/MzbHSvqyBbt2tepFv28PuTPY3swwNAhnVq7D++N1v/wAsWUjuN5vjRBFZftbUWcE8Lw+5MqVIKLKAoHAAAAeQm4rW88z3Bg1O2ti4aqpesiiwuXHusAOrLqfA3kXU0USi5Wrl1NVtdbWZI5ztHDIjMcPUfIPt2B1715eInMW9lvZqzjxKmahn0c4NKzddT8oil0MxS6E23X3LzgVcTwIBWmNDbiC3TTkOvLhLnSaDKU7PcvuT6qOGZE+p0woAUAAaAAWA8AJbpY4IlnqZAgCAIAgCAYu0dnU66ZKqBl468j1BGoPhPcJyg8xZ4nXGaxJHK96dh/olWwJKNqpOht0J5kS401/ax48yi1Wn7KXDl0MbY4pGqhqrmTN7y3tpa3G452PHlJVkZOD3ODIdc4xsXaLKOt7KNLswKAUIBoqi2XxXkfGc9YpqXp8zp6ZVyiuz5GZNZtEAQBAEAQCmUdIAyjoIACiAVgCAIAgCAIBqt6mthKx6IT9JF1qzp5rwNN//AA2cgo1iad2/aJPkNB+J85y9qSaS6FVPg8Ime6O5y1ESvXJsTmRBwZeRfS+vGw5W6y50Wgi4qyftwTqKE0pSOgiXJNEAQBAEAQBAEAQCF+06iTSpPyDsp8WFx/8AQyfoH6TXgVu0l6EX4kc2Bu5+lUWalUC1UaxVvhII903Go1B6yfdqXRJZXBr3ldRpFqYyw+K8sHg1sTgnAqBqZ5HkbdG4Ed2o6ibVKjUrp+fnMjuu/Sy6r8+PsfkSzY++qPYVhlvpmXh5r+Iv4CQL9myjxr4lnp9rRfC1Y8ehK6VUMAykMpFwQbgjuMrGmnhlvGSksp5R7mDIgCAIAgCAIAgCAIAgCAYO1ccaQUKAWdsq5jYXAJ1PlIuq1Dqit1ZbeF3d5ovt7NLHNkYx+8Jr0a1EooLU3XQ91sw6242lS9qSsjKE49O8ifu3OLjJEKweD7eulFODMEHcoGp8lBPlINNbutS73+fA0Vxc5pd52ejTCqFUWCgADoALATrUklhFylg9zIEAQBAEAQBAEAQCL+0aoBhLHi1RAPHVvopk3QRzd7iBtKajRx6tfc1XswpG9ZuVkHibsT8reslbTaSivaQ9kpuU5ez6k5xFBXUq6qyniGAIPkZUptPKLqUVJYaOb78bEpYU03o5lzlrpxUZbG4J1HHh9JcaHU2TypccFFtDSVV4lHhkkvs8zfotyTY1GKjoAADbzBkXaMk7vcibsuLjR72SeQCxEAQBAEAQBAEAQBAEAQDB21s/t6RXgw95D0YcDf5ecjavTq+pw69PBmm+pWwcfL2nPtp1iUs6haiFgwtYk5SL9PTnOXnN+pNYknhlPvNejJcTD3IxATGUydc10Hi2l/65XkzQT3b148CXp3iaOtzpSzEAQBAEAQBAEAQBAIN7Tq2lBOpdiPAKAf8AqMttlxy5S9n58Cm2xLhCPtf55md7PlVMNqwzVHZrEi+lkGn+X5zVtHelby4JL7mzZe5Gnnxbf2+hK5XFqcv9ou0BUxOQcKK2P3nszfLL6GXez692refX6FBtK3et3f4/Xj9iebs4TscJRQixCAsOha7N82MqtRPftlJFvpYdnTGL7v7Zn08SjaK6k9zA981uElzRtjZCTwmn7y7PJ7EAQBAEAQBAEAQBAEAQCNb17t9uO0o2FXmCbCoANNeTDkfI9RWa7Z6ue/DhL5kTUaZT9KPM5zicJWw7BnR6Rze6SCPeX7J4HkdJS21W1NSaa+5CnCcOLWDqm7G2RiqIbg62Vx324+B4+vSdHo9Sr697r1LKm1WRz16m3ko3CAIAgCAIAgCAIByzfjaIrYmy/DTXIO83JYj5ek6DZ9Trry+vH7HNbSuVtuFyXD7lnZ9UrbjYDlzPTzOkk2wTRVwf+TgdNrYnsKBqVTfJTux6lV19T9ZzSjv2bser4HaOfZ1b0+i4nGsRXNWo1RuLuzn/ADEm3hynSQrUUorpwOUsscm5Pm8skGM2szi7OzggcSbKbajLw9J5q08YvgsGm++2frSbXw8uRYwOIqs4SmSWY5VFzoeTd1uN+Vp7uhXGDlLkvz4mNN2jsUYPi/z4czq6jScsduVgCAIAgCAIAgCAIAgHl3ABJ0AFz3AcZhtJZZhvCyRvEb2hSP1fukXUlhdhfjYXtKazbKi+EOD5PP04kCWvS5R4Fra20aOLoNTYWuLg3HuMNVOttOvcSIntGi+twkn+eRmWqrsi0yFbt7WbC1w2uW+WoBrccPUcR/vK3Sah0W73Tr7CNTb2cs9Op1zD11qKHQ3VgCCOYM6qMlJKUeTLdNNZRcnoyIAgCAIAgCAY+0a/Z0qj/ZRm9ATPdcd6aXezXbLcg5dyOJu/E873nU8onIc5Et3LwQr1g2U9nSsxJ1DVP2V8r5vIdZX67UbsN1c38upYbO0e9bvvkuPv6fcnW2dnjEUHpE5cwtfoQQQbc9QJT1WOuakuhf3VqyDg+pzHFbpYumSOyLgcGplSDboL5vUS7r1tLXF4Oft0F8Xwjn2YMnDbt41wF7LKovq7IBc8ToST425T09fp48U8s1R2bqZ8HHC8X9sky3b3ZXDe+7B6pFrgEBQeIUX1Peflrer1etlf6PJFxotnQ0z3ucu8kEhFiIAgCAIAgCAIAgCAIBRluLHgdIayDme8ex2wrnS9Jj7j8cvPITyP1t425TW6GVDbivRfLwKbUad1vhyMbDqtrtVCtYlDe4Dcgbcj15SLXXF+s8dxqjWnzZoqr3JJ4k3PjMBI6d7Ps/6IM97Z2KX+ybG47s2adPs1SVCz3vHsLbTJqviSWTyQIAgCAIAgCAeK9IOrK2oYFT4EWMym08ow0msM5eNzarVzR7SmADfN73w8jltxtyv5y5/fx7POHkoVs2fa4ysfngdH2Ts1MPSWlTHujmbXYnixPWVFljslvMu6q41xUYmZPBsEAQBAEAQBAEAQBAEAQBAEAQBAPFWmGBVgGB0IIBBHQgzDSaww1k0uJ3Qwjm/ZZT+4zqP4QbfKRZ6DTy4uP0ND01T6DC7oYSmb9lmP/wAjMw/hJty6RDQ0QeVH6mY6euPJG8AtoJLNxW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24" name="Picture 4" descr="http://perelka.sklep.pl/wp-content/uploads/2014/04/Cooper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72816"/>
            <a:ext cx="4105275" cy="3743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możemy i chcielibyśmy zmienić w naszej szkole działając wspólnie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8568952" cy="6408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/>
              <a:t>TV , komputer z dostępem do Internetu, rzutnik w każdej sali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Sale dostosowane do nauki każdego przedmiotu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Akcje charytatywne np. na zakup książek  i czasopism                           do biblioteki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Wyposażenie sali rehabilitacyjnej w pomoce dydaktyczne                     i rehabilitacyjne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Zmniejszenie liczebności dzieci w oddziałach klasowych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Komputer i drukarka w pokoju nauczycielskim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Wyposażenie świetlic i doposażenie sali gimnastycznej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Oddzielne pomieszczenie do spotkań z rodzicami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Pielęgniarka w obu budynkach , każdego dnia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Chcemy by rodzice widzieli w nas sprzymierzeńców i okazywali nam wsparcie przy rozwiązywaniu problemów wychowawczych                                    i edukacyjnych.</a:t>
            </a:r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8567936" y="6353944"/>
            <a:ext cx="576064" cy="5040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4" name="Group 25"/>
          <p:cNvGrpSpPr/>
          <p:nvPr/>
        </p:nvGrpSpPr>
        <p:grpSpPr>
          <a:xfrm>
            <a:off x="755576" y="1484784"/>
            <a:ext cx="2057400" cy="2708434"/>
            <a:chOff x="762000" y="1557456"/>
            <a:chExt cx="2057400" cy="2708434"/>
          </a:xfrm>
        </p:grpSpPr>
        <p:sp>
          <p:nvSpPr>
            <p:cNvPr id="5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      </a:t>
              </a: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pl-PL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823416" y="2277536"/>
              <a:ext cx="1931160" cy="158417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Jak możemy współdziałać angażując się w </a:t>
              </a:r>
              <a:r>
                <a:rPr lang="pl-PL" sz="24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zycie</a:t>
              </a:r>
              <a:r>
                <a:rPr lang="pl-PL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szkoły?</a:t>
              </a:r>
              <a:endParaRPr lang="pl-PL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8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/>
                <a:t>       </a:t>
              </a:r>
            </a:p>
          </p:txBody>
        </p:sp>
      </p:grpSp>
      <p:sp>
        <p:nvSpPr>
          <p:cNvPr id="66562" name="AutoShape 2" descr="data:image/jpeg;base64,/9j/4AAQSkZJRgABAQAAAQABAAD/2wCEAAkGBxQTEBUUEhQWFRQVFxcZGBQVFxgYGhgYGBgaGRgZFBQaHCgiGRolGxgWLTEkJSkrLi4uGB84ODMsNygtLisBCgoKDg0OGxAQGy8mICYrMjcsLis0Nyw3LjcyNzItLDEyLSw0LCwvNzQrLDQyLSs1NDQ3LDA4LCwsNC8sNDcuLP/AABEIAIkBcAMBIgACEQEDEQH/xAAcAAEAAgIDAQAAAAAAAAAAAAAABwgFBgECBAP/xABMEAACAQMABwUDBwgGCAcAAAABAgMABBEFBgcSITFBEyJRYXEygZEUI0JSgqHBCENicnOSorEzY5Oys8I1U3SDo8PR8BUkJTRk0vH/xAAaAQEAAwEBAQAAAAAAAAAAAAAAAwUGBAIB/8QALxEBAAIBAgUCBAUFAQAAAAAAAAECAwQRBRIhQVETMWFxofAiI4Gx4SQykcHxFP/aAAwDAQACEQMRAD8AnGlKUClKUClKUClRdtJ2trYzNbWsazTqBvu5PZxkjIXAILtjGeIAyOJOQNI0bt0vlcGeGCROqqHjb7LbxA94NBYilYDU3W630lB2tuTlcCSNuDxseQYeB6EcDg+BAz9ApSlApSlApSlApSuskgUZYgDxJxQdqV1RwRkEEeI412oFKUoFKUoFKUoFKUoFKV0WVScAgkcxkZHqKDvSlKBSlKBSlKBSlKBSlQ9r1tpWGRodHokrKcNO+THkcxGoILj9LIHhvDjQTDSq8aF25XqSj5THFLET3gilHA/QbJHDwI4+I51PuitIR3EEc8Lb0cqh1PkRniOh8R0NB6qUpQKUpQKUpQKUpQKUpQUw007tdTtJ7bTSl8/WLnez7814qlfbTqDJDcSX1uha3lJeUKMmKQ+0zD6jHjnoSc44VFFBumyHTbW2loACdydhC69CJOC59H3T8fGrUVWTYtqvJdaRjn3T2Fs2+0nQuvFEU9W3t0nwA8xmzdApSlApSlApSlBruvWsZsbQyIA00jCOFWzgyMCctj6KqrMfHdxwzUL3NxLK/aTyvLIebMxA9FQcFHkBUk7X4CY7V/orK6nyLxndJ8PZYe8eNRzu1TcSzWi8U7bM/wAXz3i8Y+23+XosdKTwnehlaNgc59oHHR1PtL5fDB41Mep+sAvbYSFdyRSUlQcQrgA909VIII8m48QahULUgbI1O9dHjukQDy3h2uceeCn3V54bntF/T7S8cJ1Foyel2n6JGpSlXbRlKUoFKUoFdZHCgliAACSTyAHMk12rWtpTsNEXpTn2En7pGG/hzQQdtC2mz3srJbyPDaAkKqEq0oH0pSOOD0XljGcmtChYowZCUYHIZSVIPiCOIrrSgn/Ypr5Ld79pdNvzRJvxyn2njBCsJD1ZSV48yDx4gkytVc9gVozaVLgHdjgcseneKqoPmeJ+yasZQKUpQKUpQKUpQaNtn041romQxkq87LArDmN8EuQeh7NH4+dVcq022DVx73RbpEC0sTrMiDmxUMrKB1O474HU4qrTDBweBHAg9D5ig4qz+w4N/wCCW+9y3pt39Xtn/HNV41W0A15OIw6RRjBlmkZVSNPHLEZbnhRzPgMkWy1dW3W2jjtHR4YlWNCjq4woA4svM+PrQZKlKUClKUClKUClKUAmoE2rbVjKWtNHuREDiS5Q4Mh6rCw5R+LD2und4t6NtG0jf37Czfu8VuJVPteMKHw+sevLlnMLUDrnJyeuTnjzyaClKDI2WnbqFQsNzPEo5LHLIgGTk4VWAHGpU2YbXHWQW+kpN6NiAly2Mxt9WZuqH654qefA5WGqUF3KVAeyDad2O5ZXr/M8FhmY/wBF0EchP5vwP0eR7uN2fKBSlKBSlRVrvry05a2snKxAlZbpTxfoUt28PGT93xqPJlrjrzWnoizZqYq8956Nm1j1m0dIktrNKH+i4j4lGByCG5b6sAeGcEVFEzqJSilnX6Mu4VDD9IfRby5eB8OIYgihVACjgAOld6z+p1fre9Y+Hll9Xrv/AET1rHw8gHEZwATgsc4XzYDJx6AmpP1R0zo+3gWFLgZZstJIrRh5GwM5YYX6IAJ5ADieNRhXZ0BBBAIIwQeRHnXjT6r0J3iIR6TWTpp3isT5+SwVKjLUXXExFbW6bMZwsM7H2TyEUzH+Fj6HjgmTa0eLLXLXmq1mDPTNSL0noUpSpEpSlKBWM09pO1ijK3k0MaSBlKzOqhwRhgAx73A9Kwm0LXqHRkOTh7hweyhzz6b7/VQHr15Dris2mtLzXc7z3Dl5H5k8gOiqPoqOgoPXrXouC3uGW1uY7mAklGQksq9FlGMbw8RkHGeHKsN93nx4eZxxpSgmXZ7r1ojRsXYqbgvIQ01y0OFYjgO6GLBFBOBg9epqa7a4WRFeNg6OAyspBDKRkFSOYIql9SDsr2ito9xBcEtZOfMmBieLoOqE+0vvHHIYLKUr5wTK6q6MGVgCrKQQQRkEEcwRX0oFKUoFYPW/WiDR9sZpz5JGPakboqj+Z5AV31s1lg0fbNPO3AcFQe1I/REHUn7hknlVWNb9aJ9IXLTzt5JGPZjXoqD+Z5k0GY0/tR0lcuxFw8CHOI4DuBR4b47xPmT8OVafcTtI5eRmd2OWdyWZj4sx4k186UAitq2ea6SaMue0UFoXwJoh9JRyZf01yce8da1WlBdHRWkormFJ4HDxSKGVh1B8RzBB4EHiCCDXrqsmyfaC2jpuxmJNnK3e69kx4doo8PrDw4jiMGzMUgZQykFWAIIOQQeIII5ig7UpSgUpSgVFW2baH8ljaytX/wDMyL846njCjDoRykYcuoBz1FbDtQ14XRlqCoDXMuVhQ8hj2pH/AEVyOHUkDxIq7d3LyyNJIxd3YszsclmPEkmg+PKp72T7LESH5TpCINJKpCW8i5EaMOcin84R0Psjz5ePYzs19i/vE8Gt4WHvErg/wj3+FTbQUs0lZmGeWFucUjxn1Rip/lXmrbtrNn2WmrxQMBnEn9oiufvY1qNArcdl+qkWkrqW3lZkxbyOjpjuyB41UsD7S945HDPiK06pN/J8bGlm87aUfxxH8KDSdaNXJ7C4aC4XDDirD2ZF6Oh6g/dyPGpL2RbUOx3LK+f5rgsM7H+j6COUn834N9HkeHFZc1z1Tg0jbGGcYIyY5QO9G3iviPEciPcRVvWvVmfR9y0FwuDzVx7Mi9GQ9R5cxyNBcKlQLsh2n9juWV8/zXBYZ2P9H0EchP5vwb6PI93G7tm0XXEuzWVo2AOFxOp5eMMTD6ZHtN9EHA453fGTJXHWbW9keXLXFSb2npDy6/a5G5Z7S1bECkrNOp4ykcGiiYfQ6Mw58QOGc6eAFAAGAMAAD3AACuY0CqFUYAwAAPcABUm6i6m9lu3FyvzvOOM/m/0m/rP7vrVJ+ZrcnisfT+Wd/N4hm8Vj6fyjRgQSrAqwOCrAqwPgyniD60rObQYdzSc/9YIpP+GI/wDl1gQa48+L08k1js4NTh9LLakdnevpXypcN82x/Rb+RqHbeXPtvOzt3XBHBgeBHMHyNbvqNriYilrdtlCQsM7HkeQimY/BWPPkeOM7BrRqitxErRYS4jQKCeCuAPYkx08G5r5jIMX3EHF45EIIyrxuOIPUMPT3EEEcDVjNcuhvvHWsra1c3DckWjrSfv8ASU+UqNNRdcDEVtbtyUJCwXDHiDyEUzHr9Vzz5HjgmS6u8WWuWvNX2aLDmpmpF6T0K1PaFrvFoyDeOHncHsoc8z9Z/BB1PXkK9evGtsWjbUzS95z3YogcNI/gPBRzLdB4nANW9O6ZmvLh57ht6Rz7lHRUHRR0H4k1IlfPS+lJbmd553LyyHLMfuCjooHAAcq8dSVsm2cm+cXNypFoh7qngZ2B5D+rB5nryHUjBbV7NItM3SRoqIDEVRFCqAYYzwUcBxzQalSlKDkD/wDP+levSujJraUxXEbRSAAlHGDg8QR0I8xXp1Ut+00haJ9a5gHuMi5+7NWX1/1Jh0lBuvhJkB7KYDip+q31kPUe8caCHNlG0g2LC2uiTaMe63MwMTzHjGTzHTmOoNiopAyhlIZWAIYHIIPEEEcxiqd6d0PNaTvBcIUkTmOhHRkP0lPQ/jwrftk+0k2TLa3TE2jHuOeJgJ/5ZPMdOY60FiK8GndMRWlu887bscYyT1J6Ko6sTwAr73F7GkRld1WJV3zISN0KBnez4YqsO0/Xt9JXGEJW1iJ7KM8MnkZXH1j0H0Rw5k5DF6863TaSujNL3UXIiiB7saeA8WPDebqfIAD3ataiSXFhdX0hMcEEUjRnHGaRAeC5+gCME+PAcjj3bK9nraSl7SYFbOM99uRkYcezQ/3iOQ8zwnPaFEkOhLtEUIi2zIqqMBRu7qgAchyoKnmuK5NcUCrF6u6hQ3mrltbyjdkaMzRzAd5HlJcHzXDKCOoHQgEVzblV09FWght4olGBHGiAeARQo/lQU+0/oWazuHt7hd2RD6hh0ZD1UjkfxqTtiu0XsWWwu2+ZY4glY/0bH82x+oTyPQ8OR7smbS9RY9J22BhLmMEwynx/1ch57h+48fEGrmkLGSCV4pkKSRkqyNzBH8x4EcCCKC6lKjDYXrfLeW0kE+Xe13AJTzeN97dDnqy7hGeox1BJk+gUpSgjDbTqHPfrDNa4aWEMrREhS6sQQUYnAYEHgeYPPhg6xsx2Ry9uLjSUe4kZBjtyVbtGHENLukgIPq8yefDg07UoFKUoK2bf4d3TGce3BE3rxdf8tRtUo/lEf6Vi/wBkj/xZqi6gVvWxO53NN246SCVD74mYfxKK0Wszqbf9hpG1lzgJPEWP6JYB/wCEtQXDrBa4arQaRtzDOOPNJB7UbfWU/wAxyNZ2lBU3SWpE9vfPbTYwmCZF5MjZ3SvgTg8Dy41tFtAqKFUYUcAB/wB8TUma86myzz/KLfdYsqq8ZO6crnDITwPA4IOOQ8a9GpupXYsJrndaUewgOVT9Inq/3DzPEVWpwZs+Xl9qqXWafUanPyT0pHf77vnqNqd2e7cXK/Oc44z+b/SYfX/u+vLeqUqxxYq468tVrhw0w0ilI6Ii2rxY0gjfWtkH7skv/wB61FTW6bW//ew/sD/iVpNUWvj8+36fszfEo/qbfp+z7qa63P8ARP8Aqt/I1ytcTjuMPFWH3VxR7q2P7oWIrWdcNVVu17SPCXCjCseTjnuSY6eB5qT1BIOw2su9GrfWVT8RmvrWrvSt68to6S3GTHXJWa2jeJQHc25BeOVCGGVeNxxB8CPQjBHAggjIINZ3V/afHZK1vfOz9nGWhcZaRgOUMni/1WPMe1jGTvet+qy3a76YS4QYVzyYc+zlx9HOcHmpORnJBrDrRAy304kQo6vulWxkFQBzHA+RHDGKr9LpL4M07T+HZVaPQ5NNqJ2n8Ex97vRrdrPNpC5aefh0SMHKxp0VfHzPU+4DZdluzptISCacFbNDxPEGZhzRD0XPtMPQcclflsw2fPpGXtJcpaRnvvyMhH5uM/zbp68rKWlqkUaxxqERAFVVGAoHAACrNcO0EKoioihUUBVVQAFUDACgcgBVZ9tg/wDW7jzSH/CUfhVnKq9tkk3tOXXl2K/CGM/jQaXSlKDatlkO9pmzH9YW/djdvwq1dVa2Q/6bs/1pP8CSrS0Gr6/alQ6Sg3H7kyZMUwHFD4H6yHqPhxqr2smiZrKd4LhNyRfeCOjIfpKeh/EEVcmta141JttJwhJwVdOMcyY308RxHFT1B+44NBWGTWm7exSyeVjbo28E68PZUt1QHiF5Z9BjL7ONRZdJ3GOKW0ZHbTff2cfi5HuUHJ6A7Ja7Dr03O5JJELcNxmViSU/RixkNjoeA8TU86C0PDaW6QW6BI0GAOpPVmPVieZoPto3R8dvCkMKBI4wFVF5AD+Z8SeJJNahtpuNzQlzxwX7JB9qVM/w5reKif8oq+3bCCHPGWfe9VjRs/wATJQV7pSlB79AQb93boRnfmiXHjvSKPxq5tU61Q/0jZ/7Vb/4q1cWgVpOv+za30mVkZjDOvDtUUHeX6rqcZx0OeFbtSg13UjU6DRkBig3mLnekkfG87chnHAADkBy9SSdipSgUpSgUpSgUpSgrZt/n3tL4+pbxL97t/mqNia2zatfCbTN4wOQsgj/skWMgfaU14dQ9FfKtJ2sB4h5VLDxRPnHH7qtQevX3U99HPbhs4ngjfJ6ShQJkB8mIPo4rVqtNte1Z+W6MkCDM0HzseOZKg7yjx3k3uHju1VmguFqZpYXej7a4zkyRKW/XA3ZB7nDD3VmqiL8nfTm/azWjHvQvvoP0JOYHo4Y/bFS7QKUpQKUpQRBtUlzpIL0S2j+LSS/gorU1Ws1rxddppO5PRGSMeiRqT/Gz/CsP9/kOvpWc1k757bMnxC3NqLbOyV3rZ9cNWvksVsyjmgSUjkZRlt77WX9yCtYFQZ8VsV+Wzl1OC2HJyWTZqdcb+j7Zs5PYoD+sq7rfeDWYrTtlt3vWbR9YZXHufEgPxdh7q3GtNhvz44t5hscF+fHW3mIK1jWHUCwvZu2uIN6TABdXeMsBwG/uMN7AwMnjgVs9KkSvPYWUcMaxQoscaDCoowAPIV6KUoFVK2gXna6VvX/+RIo9Iz2Y+5KtZpO8WGCSZ+CxI7t6IpY/cKpq8pclmOWYlmPiWOT95oOtK23Zbq8L3ScUbrvRR5llB4gomMKR1DOUBHgTWI1r0ObO+uLY8opGC56oe9GT6oy0Hv2aThNMWTHrMF/fBQfewq2FU10TedjcQzf6qWOT9xw34VckHNBzSlKBSlKBVePyhtK9ppCKAHIghyR4PKd4/wAKx/GrCu4AJJwAMknoBVO9bNMG7vri4PKWRmXPROUY9yBaDH2ls0siRxjeeRlRV8WYhVHxIrNa96u/+H30ltksEWMq5+kGRSSPLe3h7q3HYDq729+104+btV7ueRlkBC+u6u8fIlayX5R+i8T2tyAe+jRMemUO+mfMh3/doIs1dm3Ly2f6s8LfCRTVzKpG3Kro6IvBNbxTLyljRx6OoYfzoPXSlKBSlKBSlKBSlKBXn0jeLDDJK5wkaM7HwVVLH7hXorRdtWlew0NOAcNMVhXz3z3x/Zq9BWK6uWlkeR+LSMzsf0mJY/ealb8nXRO/eT3JHCGIIOH05TnIPiFQ/vVElWX2D6J7HRKyEHeuJHl4/VHzae7CZ+1QSLVUtqmrXyHSUqKMQy/OxeAVycqP1W3hjw3fGrW1G+3TVv5To4zoMy2hMnmYj/Sj3ABvsedBCuzLWL5DpOGVjiNj2cvh2cmASfJWCt9mrZVSOrT7ItY/lujIyxzLB8zJnmSgG6x8d5Cpz45oN1pSlAr53EwRGdjhVBYnwAGSfhX0rTtq2kuy0c8YPeuWEI/VbJl/4av8RXy1orEzLza0VrNp7IiFwZC0rDDSu8pB6GRi+PdvY91bHqHo7t76MEZWM9q32Mbv8ZT3ZrWkapV2T6N3beScjjK26v6keR/fL/uiqHTUnLn3n5szo8c59TvPnefv5tm1o0V8ptJIh7RGUPg695ePQZGD5E1CMfoR5HgR5EdDVg6hvXrRnye+fA7k3zq+rH5weZ38n0da6uKYd6Rkjs7uM4OakZY7e/y/692zO/7O9aInhPHgfrxZYAeqNJ+7UrVAMNy0TpKntROrgeO6clftDI99TxaXKyRpIhyjqrKfFWGQfgak4Zl5sXL4ScHzc+Dk71falKVYrYpSlBoO27S/YaIkQHD3DLCMeB70nu3FYfaFVoqTtvune20glsp7tqne/aygMfXCCP4tUfaG0Y91cRW8ftzOqA88ZPFj5AZPuoJ32A6A7Gxe6Yd+6bu+UUZKr8W3z5jdrWfyh9CblxBdqOEqmJz0307yE+ZUsPSMVN+j7NIYY4oxhI0VFHgqgAfcK1rapoP5Xoq4QDMka9rHwyd+PvYHmV3l+1QVXIq2OznSvynRVrLnLdkqOf04/m3J9WU/GqnA1OX5O2mMw3Nox4oyzICfouN1wB0AZQfV6CY6UpQKUpQaHto0/wDJdFSKpxJc/Mr6MD2h/cDDPiwqr5NSNtz1i+U6SMSHMdqDGMcu0ODKfXIVT+zNY3ZFq58t0pEGGYoPnpPAhCNxT6vu8PANQT7sw1c+Q6MhiYYlcdrL49o4BIPmo3V+zWI26aL7bQ8jgEtbukox4Z3G9267H3VIVeLTWjxcW00DezLG8Z+2pX8aCmFWm2NaR7bQ1tk5aMNEfLs2IX+DcqrckRVirDDKSrA9CDgg++p0/Ju0jmG7t/qyJKPPtF3G+HZr8aCZqUpQKUpQKUpQKUpQKg78pHSvetLUHkHmdfXuRn7panGoj2zbOri+mS6tMSOsYjeEsFJCszKyM3D6RyCRyHnQQFBCzsqIMu5CqB1ZjgD4kVc3Q2j1t7eGBPZijSMeiKFz91Q1s12RTxXUdzf7qCFg6QqwdjIOKl2XugA4PAnJHxnGgV1kQMCCAQRgg8QQeYIrtSgqHr5q6bDSE1vx3Ad6InrE3FOPXA4HzU1s+wzWP5NpIQucR3YEZzyEgyYj7yWX1cVI23HUt7y3S4t0Lz2+QUUd6SI8SFH0mU8QOuWxk4FV1jkZHBBKupBBHAqynIPkQR91BdmlY7Vy+aezt5pF3Xlhjdl8GZASMeprI0Cod2taS7S+SEHu28eTx/OTYOCPEIqf2hqYJJAqlmOAASSegHEmq4Xd8biaW4bOZ5GkweYUnuKfRAo91ceuycuLbyr+JZOTDt5IIy7BVGWYhVHiScAe8kVYbRNiIII4V5Roq58SBxJ8ycn31EOzLRnbX6sRlYQZD4b3JB65OR+pU01Fw/HtWb+UXC8W1Jv5K1HaZovtbPtQO/bnf/3Z4SjPgBhv92K26usiBgVYZBBBB6g8wa7slIvWaz3WWXHGSk0n2lX0GpP2WaT37VoCe9btgfs3yye4HfX0QVHWltHm3uJYD+bYgE9UPeQ56koVz55rJaj6S7C/iJOEl+Zf7ZHZnHj2gUejmqLR2nDqOS3yZnQXnT6rkt36T/pNFKUrQNSV5NLaQS3glnkOEiRnb0UEnHnwr11Fn5QGnuysUtVPfuX737KMhm+LFB5jNBA2kr555pJpPbldnb1Yk4HkM491Sj+T5oDtLqW8cd2BezjJ/wBY475HmqcP95USk1bDZzq/8h0bBCRiTd35f2j95gfTIX0UUGy0IpSgqPrxoX5HpG4twMKkhKfs376Y9FYD1BrJ7JdM/JdL27E4SUmB/SXAX/iCP4Vu35ROhMPb3ij2gYJD5jLx/d2vwFQ0rEEFThgcgjmCOII99BdSlYzVjSourOC4H52JHI8GI7w9zZHurJ0CsNrhpwWVjPcnGY0JUH6Tnuxr72K1mahD8ovTxzb2S8Bjt5PPiyRj7pD+7QQtPKzszOSzMSWY8ySckn1JNWP2E6ufJtG9u64luyJOPMRDhEPQjLfbqCtSNWn0hex26A7pIaVh9CIEb7Z6HHAeZFW7hiCqFUAKoAAHIADAA8sUHelKUFUNq2i/k+mLpAMK79qvmJQHOPLeLD3VmtgmkOz0uI+OJ4pEx0yoEoPwjb41Lu0XZzDpPdffMNwg3RKFDArnO7ImRkAk4IIxk868mz7ZXDo2YztKbibBVGKBFQNwYqu8csRwznkT40Eh0pSgUpSgUpSgUpSg4rmup5j0P4V2oODXNKCgVwTXNdT+NAOaw97qvaSy9rLawPJkHtGiQtkciWI41mq4NByKUpQebSdms0EkL5Cyo6MRwOHUqcHxwah47Ob0SbirGyjgJd8KpHiV4sPTB9TUzyVynKocuCmXbmQZ9Njzbc/ZgtTtWksoSobfkcgyPjGcclA6KMn4k9az9dI+Vd6krWKxtCWlIpWK19ilKV6emma+6qNcETwYMyrushIHaKCSu6TwDAlsZ4HPPgKj1NXrqRuzWCZXPAMyOiqejGQjAAPHIPThmpzbrXIrjzaLHlvzz0n4ODPw7FmyepO8T8O4vIdfOua4Fc12O8qtG3K5kbTMiyjCpHEIs8jGV3iw8fnDIPs+VWXqNNs/s2367f5aCNdkmpEl5dx3DoRaQuHLsMCRkOVRPrDeA3jyABHM1ZWvLov+gi/Zp/dFeqgUpSgxusOhYby2e3uF3o3HHHAgjirKejA4I/6VEw2DZfPy4iPPIwDf3c8t7tMZx1x7qmiXl8P50HI/99KDzaH0dHbQRwRDdjiQKo5nAHU9T417K6p1rtQK1fW3UOz0jJG9yhLxgqGRipK8TusRzAJJHhk+JraK4NBitAavW9lH2drCsanG9j2mI5F3PFj61lVauDzFdTzNB9KVwK5oOK4zXJrqOXuoO1c1wa5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6564" name="AutoShape 4" descr="data:image/jpeg;base64,/9j/4AAQSkZJRgABAQAAAQABAAD/2wCEAAkGBxQTEBUUEhQWFRQVFxcZGBQVFxgYGhgYGBgaGRgZFBQaHCgiGRolGxgWLTEkJSkrLi4uGB84ODMsNygtLisBCgoKDg0OGxAQGy8mICYrMjcsLis0Nyw3LjcyNzItLDEyLSw0LCwvNzQrLDQyLSs1NDQ3LDA4LCwsNC8sNDcuLP/AABEIAIkBcAMBIgACEQEDEQH/xAAcAAEAAgIDAQAAAAAAAAAAAAAABwgFBgECBAP/xABMEAACAQMABwUDBwgGCAcAAAABAgMABBEFBgcSITFBEyJRYXEygZEUI0JSgqHBCENicnOSorEzY5Oys8I1U3SDo8PR8BUkJTRk0vH/xAAaAQEAAwEBAQAAAAAAAAAAAAAAAwUGBAIB/8QALxEBAAIBAgUCBAUFAQAAAAAAAAECAwQRBRIhQVETMWFxofAiI4Gx4SQykcHxFP/aAAwDAQACEQMRAD8AnGlKUClKUClKUClRdtJ2trYzNbWsazTqBvu5PZxkjIXAILtjGeIAyOJOQNI0bt0vlcGeGCROqqHjb7LbxA94NBYilYDU3W630lB2tuTlcCSNuDxseQYeB6EcDg+BAz9ApSlApSlApSlApSuskgUZYgDxJxQdqV1RwRkEEeI412oFKUoFKUoFKUoFKUoFKV0WVScAgkcxkZHqKDvSlKBSlKBSlKBSlKBSlQ9r1tpWGRodHokrKcNO+THkcxGoILj9LIHhvDjQTDSq8aF25XqSj5THFLET3gilHA/QbJHDwI4+I51PuitIR3EEc8Lb0cqh1PkRniOh8R0NB6qUpQKUpQKUpQKUpQKUpQUw007tdTtJ7bTSl8/WLnez7814qlfbTqDJDcSX1uha3lJeUKMmKQ+0zD6jHjnoSc44VFFBumyHTbW2loACdydhC69CJOC59H3T8fGrUVWTYtqvJdaRjn3T2Fs2+0nQuvFEU9W3t0nwA8xmzdApSlApSlApSlBruvWsZsbQyIA00jCOFWzgyMCctj6KqrMfHdxwzUL3NxLK/aTyvLIebMxA9FQcFHkBUk7X4CY7V/orK6nyLxndJ8PZYe8eNRzu1TcSzWi8U7bM/wAXz3i8Y+23+XosdKTwnehlaNgc59oHHR1PtL5fDB41Mep+sAvbYSFdyRSUlQcQrgA909VIII8m48QahULUgbI1O9dHjukQDy3h2uceeCn3V54bntF/T7S8cJ1Foyel2n6JGpSlXbRlKUoFKUoFdZHCgliAACSTyAHMk12rWtpTsNEXpTn2En7pGG/hzQQdtC2mz3srJbyPDaAkKqEq0oH0pSOOD0XljGcmtChYowZCUYHIZSVIPiCOIrrSgn/Ypr5Ld79pdNvzRJvxyn2njBCsJD1ZSV48yDx4gkytVc9gVozaVLgHdjgcseneKqoPmeJ+yasZQKUpQKUpQKUpQaNtn041romQxkq87LArDmN8EuQeh7NH4+dVcq022DVx73RbpEC0sTrMiDmxUMrKB1O474HU4qrTDBweBHAg9D5ig4qz+w4N/wCCW+9y3pt39Xtn/HNV41W0A15OIw6RRjBlmkZVSNPHLEZbnhRzPgMkWy1dW3W2jjtHR4YlWNCjq4woA4svM+PrQZKlKUClKUClKUClKUAmoE2rbVjKWtNHuREDiS5Q4Mh6rCw5R+LD2und4t6NtG0jf37Czfu8VuJVPteMKHw+sevLlnMLUDrnJyeuTnjzyaClKDI2WnbqFQsNzPEo5LHLIgGTk4VWAHGpU2YbXHWQW+kpN6NiAly2Mxt9WZuqH654qefA5WGqUF3KVAeyDad2O5ZXr/M8FhmY/wBF0EchP5vwP0eR7uN2fKBSlKBSlRVrvry05a2snKxAlZbpTxfoUt28PGT93xqPJlrjrzWnoizZqYq8956Nm1j1m0dIktrNKH+i4j4lGByCG5b6sAeGcEVFEzqJSilnX6Mu4VDD9IfRby5eB8OIYgihVACjgAOld6z+p1fre9Y+Hll9Xrv/AET1rHw8gHEZwATgsc4XzYDJx6AmpP1R0zo+3gWFLgZZstJIrRh5GwM5YYX6IAJ5ADieNRhXZ0BBBAIIwQeRHnXjT6r0J3iIR6TWTpp3isT5+SwVKjLUXXExFbW6bMZwsM7H2TyEUzH+Fj6HjgmTa0eLLXLXmq1mDPTNSL0noUpSpEpSlKBWM09pO1ijK3k0MaSBlKzOqhwRhgAx73A9Kwm0LXqHRkOTh7hweyhzz6b7/VQHr15Dris2mtLzXc7z3Dl5H5k8gOiqPoqOgoPXrXouC3uGW1uY7mAklGQksq9FlGMbw8RkHGeHKsN93nx4eZxxpSgmXZ7r1ojRsXYqbgvIQ01y0OFYjgO6GLBFBOBg9epqa7a4WRFeNg6OAyspBDKRkFSOYIql9SDsr2ito9xBcEtZOfMmBieLoOqE+0vvHHIYLKUr5wTK6q6MGVgCrKQQQRkEEcwRX0oFKUoFYPW/WiDR9sZpz5JGPakboqj+Z5AV31s1lg0fbNPO3AcFQe1I/REHUn7hknlVWNb9aJ9IXLTzt5JGPZjXoqD+Z5k0GY0/tR0lcuxFw8CHOI4DuBR4b47xPmT8OVafcTtI5eRmd2OWdyWZj4sx4k186UAitq2ea6SaMue0UFoXwJoh9JRyZf01yce8da1WlBdHRWkormFJ4HDxSKGVh1B8RzBB4EHiCCDXrqsmyfaC2jpuxmJNnK3e69kx4doo8PrDw4jiMGzMUgZQykFWAIIOQQeIII5ig7UpSgUpSgVFW2baH8ljaytX/wDMyL846njCjDoRykYcuoBz1FbDtQ14XRlqCoDXMuVhQ8hj2pH/AEVyOHUkDxIq7d3LyyNJIxd3YszsclmPEkmg+PKp72T7LESH5TpCINJKpCW8i5EaMOcin84R0Psjz5ePYzs19i/vE8Gt4WHvErg/wj3+FTbQUs0lZmGeWFucUjxn1Rip/lXmrbtrNn2WmrxQMBnEn9oiufvY1qNArcdl+qkWkrqW3lZkxbyOjpjuyB41UsD7S945HDPiK06pN/J8bGlm87aUfxxH8KDSdaNXJ7C4aC4XDDirD2ZF6Oh6g/dyPGpL2RbUOx3LK+f5rgsM7H+j6COUn834N9HkeHFZc1z1Tg0jbGGcYIyY5QO9G3iviPEciPcRVvWvVmfR9y0FwuDzVx7Mi9GQ9R5cxyNBcKlQLsh2n9juWV8/zXBYZ2P9H0EchP5vwb6PI93G7tm0XXEuzWVo2AOFxOp5eMMTD6ZHtN9EHA453fGTJXHWbW9keXLXFSb2npDy6/a5G5Z7S1bECkrNOp4ykcGiiYfQ6Mw58QOGc6eAFAAGAMAAD3AACuY0CqFUYAwAAPcABUm6i6m9lu3FyvzvOOM/m/0m/rP7vrVJ+ZrcnisfT+Wd/N4hm8Vj6fyjRgQSrAqwOCrAqwPgyniD60rObQYdzSc/9YIpP+GI/wDl1gQa48+L08k1js4NTh9LLakdnevpXypcN82x/Rb+RqHbeXPtvOzt3XBHBgeBHMHyNbvqNriYilrdtlCQsM7HkeQimY/BWPPkeOM7BrRqitxErRYS4jQKCeCuAPYkx08G5r5jIMX3EHF45EIIyrxuOIPUMPT3EEEcDVjNcuhvvHWsra1c3DckWjrSfv8ASU+UqNNRdcDEVtbtyUJCwXDHiDyEUzHr9Vzz5HjgmS6u8WWuWvNX2aLDmpmpF6T0K1PaFrvFoyDeOHncHsoc8z9Z/BB1PXkK9evGtsWjbUzS95z3YogcNI/gPBRzLdB4nANW9O6ZmvLh57ht6Rz7lHRUHRR0H4k1IlfPS+lJbmd553LyyHLMfuCjooHAAcq8dSVsm2cm+cXNypFoh7qngZ2B5D+rB5nryHUjBbV7NItM3SRoqIDEVRFCqAYYzwUcBxzQalSlKDkD/wDP+levSujJraUxXEbRSAAlHGDg8QR0I8xXp1Ut+00haJ9a5gHuMi5+7NWX1/1Jh0lBuvhJkB7KYDip+q31kPUe8caCHNlG0g2LC2uiTaMe63MwMTzHjGTzHTmOoNiopAyhlIZWAIYHIIPEEEcxiqd6d0PNaTvBcIUkTmOhHRkP0lPQ/jwrftk+0k2TLa3TE2jHuOeJgJ/5ZPMdOY60FiK8GndMRWlu887bscYyT1J6Ko6sTwAr73F7GkRld1WJV3zISN0KBnez4YqsO0/Xt9JXGEJW1iJ7KM8MnkZXH1j0H0Rw5k5DF6863TaSujNL3UXIiiB7saeA8WPDebqfIAD3ataiSXFhdX0hMcEEUjRnHGaRAeC5+gCME+PAcjj3bK9nraSl7SYFbOM99uRkYcezQ/3iOQ8zwnPaFEkOhLtEUIi2zIqqMBRu7qgAchyoKnmuK5NcUCrF6u6hQ3mrltbyjdkaMzRzAd5HlJcHzXDKCOoHQgEVzblV09FWght4olGBHGiAeARQo/lQU+0/oWazuHt7hd2RD6hh0ZD1UjkfxqTtiu0XsWWwu2+ZY4glY/0bH82x+oTyPQ8OR7smbS9RY9J22BhLmMEwynx/1ch57h+48fEGrmkLGSCV4pkKSRkqyNzBH8x4EcCCKC6lKjDYXrfLeW0kE+Xe13AJTzeN97dDnqy7hGeox1BJk+gUpSgjDbTqHPfrDNa4aWEMrREhS6sQQUYnAYEHgeYPPhg6xsx2Ry9uLjSUe4kZBjtyVbtGHENLukgIPq8yefDg07UoFKUoK2bf4d3TGce3BE3rxdf8tRtUo/lEf6Vi/wBkj/xZqi6gVvWxO53NN246SCVD74mYfxKK0Wszqbf9hpG1lzgJPEWP6JYB/wCEtQXDrBa4arQaRtzDOOPNJB7UbfWU/wAxyNZ2lBU3SWpE9vfPbTYwmCZF5MjZ3SvgTg8Dy41tFtAqKFUYUcAB/wB8TUma86myzz/KLfdYsqq8ZO6crnDITwPA4IOOQ8a9GpupXYsJrndaUewgOVT9Inq/3DzPEVWpwZs+Xl9qqXWafUanPyT0pHf77vnqNqd2e7cXK/Oc44z+b/SYfX/u+vLeqUqxxYq468tVrhw0w0ilI6Ii2rxY0gjfWtkH7skv/wB61FTW6bW//ew/sD/iVpNUWvj8+36fszfEo/qbfp+z7qa63P8ARP8Aqt/I1ytcTjuMPFWH3VxR7q2P7oWIrWdcNVVu17SPCXCjCseTjnuSY6eB5qT1BIOw2su9GrfWVT8RmvrWrvSt68to6S3GTHXJWa2jeJQHc25BeOVCGGVeNxxB8CPQjBHAggjIINZ3V/afHZK1vfOz9nGWhcZaRgOUMni/1WPMe1jGTvet+qy3a76YS4QYVzyYc+zlx9HOcHmpORnJBrDrRAy304kQo6vulWxkFQBzHA+RHDGKr9LpL4M07T+HZVaPQ5NNqJ2n8Ex97vRrdrPNpC5aefh0SMHKxp0VfHzPU+4DZdluzptISCacFbNDxPEGZhzRD0XPtMPQcclflsw2fPpGXtJcpaRnvvyMhH5uM/zbp68rKWlqkUaxxqERAFVVGAoHAACrNcO0EKoioihUUBVVQAFUDACgcgBVZ9tg/wDW7jzSH/CUfhVnKq9tkk3tOXXl2K/CGM/jQaXSlKDatlkO9pmzH9YW/djdvwq1dVa2Q/6bs/1pP8CSrS0Gr6/alQ6Sg3H7kyZMUwHFD4H6yHqPhxqr2smiZrKd4LhNyRfeCOjIfpKeh/EEVcmta141JttJwhJwVdOMcyY308RxHFT1B+44NBWGTWm7exSyeVjbo28E68PZUt1QHiF5Z9BjL7ONRZdJ3GOKW0ZHbTff2cfi5HuUHJ6A7Ja7Dr03O5JJELcNxmViSU/RixkNjoeA8TU86C0PDaW6QW6BI0GAOpPVmPVieZoPto3R8dvCkMKBI4wFVF5AD+Z8SeJJNahtpuNzQlzxwX7JB9qVM/w5reKif8oq+3bCCHPGWfe9VjRs/wATJQV7pSlB79AQb93boRnfmiXHjvSKPxq5tU61Q/0jZ/7Vb/4q1cWgVpOv+za30mVkZjDOvDtUUHeX6rqcZx0OeFbtSg13UjU6DRkBig3mLnekkfG87chnHAADkBy9SSdipSgUpSgUpSgUpSgrZt/n3tL4+pbxL97t/mqNia2zatfCbTN4wOQsgj/skWMgfaU14dQ9FfKtJ2sB4h5VLDxRPnHH7qtQevX3U99HPbhs4ngjfJ6ShQJkB8mIPo4rVqtNte1Z+W6MkCDM0HzseOZKg7yjx3k3uHju1VmguFqZpYXej7a4zkyRKW/XA3ZB7nDD3VmqiL8nfTm/azWjHvQvvoP0JOYHo4Y/bFS7QKUpQKUpQRBtUlzpIL0S2j+LSS/gorU1Ws1rxddppO5PRGSMeiRqT/Gz/CsP9/kOvpWc1k757bMnxC3NqLbOyV3rZ9cNWvksVsyjmgSUjkZRlt77WX9yCtYFQZ8VsV+Wzl1OC2HJyWTZqdcb+j7Zs5PYoD+sq7rfeDWYrTtlt3vWbR9YZXHufEgPxdh7q3GtNhvz44t5hscF+fHW3mIK1jWHUCwvZu2uIN6TABdXeMsBwG/uMN7AwMnjgVs9KkSvPYWUcMaxQoscaDCoowAPIV6KUoFVK2gXna6VvX/+RIo9Iz2Y+5KtZpO8WGCSZ+CxI7t6IpY/cKpq8pclmOWYlmPiWOT95oOtK23Zbq8L3ScUbrvRR5llB4gomMKR1DOUBHgTWI1r0ObO+uLY8opGC56oe9GT6oy0Hv2aThNMWTHrMF/fBQfewq2FU10TedjcQzf6qWOT9xw34VckHNBzSlKBSlKBVePyhtK9ppCKAHIghyR4PKd4/wAKx/GrCu4AJJwAMknoBVO9bNMG7vri4PKWRmXPROUY9yBaDH2ls0siRxjeeRlRV8WYhVHxIrNa96u/+H30ltksEWMq5+kGRSSPLe3h7q3HYDq729+104+btV7ueRlkBC+u6u8fIlayX5R+i8T2tyAe+jRMemUO+mfMh3/doIs1dm3Ly2f6s8LfCRTVzKpG3Kro6IvBNbxTLyljRx6OoYfzoPXSlKBSlKBSlKBSlKBXn0jeLDDJK5wkaM7HwVVLH7hXorRdtWlew0NOAcNMVhXz3z3x/Zq9BWK6uWlkeR+LSMzsf0mJY/ealb8nXRO/eT3JHCGIIOH05TnIPiFQ/vVElWX2D6J7HRKyEHeuJHl4/VHzae7CZ+1QSLVUtqmrXyHSUqKMQy/OxeAVycqP1W3hjw3fGrW1G+3TVv5To4zoMy2hMnmYj/Sj3ABvsedBCuzLWL5DpOGVjiNj2cvh2cmASfJWCt9mrZVSOrT7ItY/lujIyxzLB8zJnmSgG6x8d5Cpz45oN1pSlAr53EwRGdjhVBYnwAGSfhX0rTtq2kuy0c8YPeuWEI/VbJl/4av8RXy1orEzLza0VrNp7IiFwZC0rDDSu8pB6GRi+PdvY91bHqHo7t76MEZWM9q32Mbv8ZT3ZrWkapV2T6N3beScjjK26v6keR/fL/uiqHTUnLn3n5szo8c59TvPnefv5tm1o0V8ptJIh7RGUPg695ePQZGD5E1CMfoR5HgR5EdDVg6hvXrRnye+fA7k3zq+rH5weZ38n0da6uKYd6Rkjs7uM4OakZY7e/y/692zO/7O9aInhPHgfrxZYAeqNJ+7UrVAMNy0TpKntROrgeO6clftDI99TxaXKyRpIhyjqrKfFWGQfgak4Zl5sXL4ScHzc+Dk71falKVYrYpSlBoO27S/YaIkQHD3DLCMeB70nu3FYfaFVoqTtvune20glsp7tqne/aygMfXCCP4tUfaG0Y91cRW8ftzOqA88ZPFj5AZPuoJ32A6A7Gxe6Yd+6bu+UUZKr8W3z5jdrWfyh9CblxBdqOEqmJz0307yE+ZUsPSMVN+j7NIYY4oxhI0VFHgqgAfcK1rapoP5Xoq4QDMka9rHwyd+PvYHmV3l+1QVXIq2OznSvynRVrLnLdkqOf04/m3J9WU/GqnA1OX5O2mMw3Nox4oyzICfouN1wB0AZQfV6CY6UpQKUpQaHto0/wDJdFSKpxJc/Mr6MD2h/cDDPiwqr5NSNtz1i+U6SMSHMdqDGMcu0ODKfXIVT+zNY3ZFq58t0pEGGYoPnpPAhCNxT6vu8PANQT7sw1c+Q6MhiYYlcdrL49o4BIPmo3V+zWI26aL7bQ8jgEtbukox4Z3G9267H3VIVeLTWjxcW00DezLG8Z+2pX8aCmFWm2NaR7bQ1tk5aMNEfLs2IX+DcqrckRVirDDKSrA9CDgg++p0/Ju0jmG7t/qyJKPPtF3G+HZr8aCZqUpQKUpQKUpQKUpQKg78pHSvetLUHkHmdfXuRn7panGoj2zbOri+mS6tMSOsYjeEsFJCszKyM3D6RyCRyHnQQFBCzsqIMu5CqB1ZjgD4kVc3Q2j1t7eGBPZijSMeiKFz91Q1s12RTxXUdzf7qCFg6QqwdjIOKl2XugA4PAnJHxnGgV1kQMCCAQRgg8QQeYIrtSgqHr5q6bDSE1vx3Ad6InrE3FOPXA4HzU1s+wzWP5NpIQucR3YEZzyEgyYj7yWX1cVI23HUt7y3S4t0Lz2+QUUd6SI8SFH0mU8QOuWxk4FV1jkZHBBKupBBHAqynIPkQR91BdmlY7Vy+aezt5pF3Xlhjdl8GZASMeprI0Cod2taS7S+SEHu28eTx/OTYOCPEIqf2hqYJJAqlmOAASSegHEmq4Xd8biaW4bOZ5GkweYUnuKfRAo91ceuycuLbyr+JZOTDt5IIy7BVGWYhVHiScAe8kVYbRNiIII4V5Roq58SBxJ8ycn31EOzLRnbX6sRlYQZD4b3JB65OR+pU01Fw/HtWb+UXC8W1Jv5K1HaZovtbPtQO/bnf/3Z4SjPgBhv92K26usiBgVYZBBBB6g8wa7slIvWaz3WWXHGSk0n2lX0GpP2WaT37VoCe9btgfs3yye4HfX0QVHWltHm3uJYD+bYgE9UPeQ56koVz55rJaj6S7C/iJOEl+Zf7ZHZnHj2gUejmqLR2nDqOS3yZnQXnT6rkt36T/pNFKUrQNSV5NLaQS3glnkOEiRnb0UEnHnwr11Fn5QGnuysUtVPfuX737KMhm+LFB5jNBA2kr555pJpPbldnb1Yk4HkM491Sj+T5oDtLqW8cd2BezjJ/wBY475HmqcP95USk1bDZzq/8h0bBCRiTd35f2j95gfTIX0UUGy0IpSgqPrxoX5HpG4twMKkhKfs376Y9FYD1BrJ7JdM/JdL27E4SUmB/SXAX/iCP4Vu35ROhMPb3ij2gYJD5jLx/d2vwFQ0rEEFThgcgjmCOII99BdSlYzVjSourOC4H52JHI8GI7w9zZHurJ0CsNrhpwWVjPcnGY0JUH6Tnuxr72K1mahD8ovTxzb2S8Bjt5PPiyRj7pD+7QQtPKzszOSzMSWY8ySckn1JNWP2E6ufJtG9u64luyJOPMRDhEPQjLfbqCtSNWn0hex26A7pIaVh9CIEb7Z6HHAeZFW7hiCqFUAKoAAHIADAA8sUHelKUFUNq2i/k+mLpAMK79qvmJQHOPLeLD3VmtgmkOz0uI+OJ4pEx0yoEoPwjb41Lu0XZzDpPdffMNwg3RKFDArnO7ImRkAk4IIxk868mz7ZXDo2YztKbibBVGKBFQNwYqu8csRwznkT40Eh0pSgUpSgUpSgUpSg4rmup5j0P4V2oODXNKCgVwTXNdT+NAOaw97qvaSy9rLawPJkHtGiQtkciWI41mq4NByKUpQebSdms0EkL5Cyo6MRwOHUqcHxwah47Ob0SbirGyjgJd8KpHiV4sPTB9TUzyVynKocuCmXbmQZ9Njzbc/ZgtTtWksoSobfkcgyPjGcclA6KMn4k9az9dI+Vd6krWKxtCWlIpWK19ilKV6emma+6qNcETwYMyrushIHaKCSu6TwDAlsZ4HPPgKj1NXrqRuzWCZXPAMyOiqejGQjAAPHIPThmpzbrXIrjzaLHlvzz0n4ODPw7FmyepO8T8O4vIdfOua4Fc12O8qtG3K5kbTMiyjCpHEIs8jGV3iw8fnDIPs+VWXqNNs/s2367f5aCNdkmpEl5dx3DoRaQuHLsMCRkOVRPrDeA3jyABHM1ZWvLov+gi/Zp/dFeqgUpSgxusOhYby2e3uF3o3HHHAgjirKejA4I/6VEw2DZfPy4iPPIwDf3c8t7tMZx1x7qmiXl8P50HI/99KDzaH0dHbQRwRDdjiQKo5nAHU9T417K6p1rtQK1fW3UOz0jJG9yhLxgqGRipK8TusRzAJJHhk+JraK4NBitAavW9lH2drCsanG9j2mI5F3PFj61lVauDzFdTzNB9KVwK5oOK4zXJrqOXuoO1c1wa5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6566" name="Picture 6" descr="http://www.medycynaekologiczna.com.pl/files/partnership_tr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5688632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możemy współdziałać angażując  się                       w życie szkoły?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136904" cy="518457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/>
              <a:t>Warsztaty okolicznościowe ( plastyczne)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Festyny i imprezy charytatywne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Spotkania Rada Rodziców i Rada Pedagogiczna, Rada Rodziców -Samorząd Uczniowski – ustalenie wspólnego planu działania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Zachęcanie rodziców do większego zaangażowania w życie szkoły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Spotkania integracyjne Rady Rodziców i Rady Pedagogicznej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Wspólne pozyskiwanie sponsorów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Wolontariat rodziców przy prowadzeniu zajęć pozalekcyjnych, spotkania z ciekawymi ludźmi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Tablica ogłoszeń prowadzona przez rodziców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Udział rodziców w wyjazdach z dziećmi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Stworzenie atmosfery zaufania, wzajemnego szacunku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Wspólna debata celem uatrakcyjnienia życia szkoły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8567936" y="6353944"/>
            <a:ext cx="576064" cy="5040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1zlocieniec.edupage.org/photos/pic1.jpg?no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5220577" cy="4032448"/>
          </a:xfrm>
          <a:prstGeom prst="rect">
            <a:avLst/>
          </a:prstGeom>
          <a:noFill/>
        </p:spPr>
      </p:pic>
      <p:pic>
        <p:nvPicPr>
          <p:cNvPr id="2054" name="Picture 6" descr="http://sp1zlocieniec.edupage.org/photos/icons/img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320480" cy="3399109"/>
          </a:xfrm>
          <a:prstGeom prst="rect">
            <a:avLst/>
          </a:prstGeom>
          <a:noFill/>
        </p:spPr>
      </p:pic>
      <p:pic>
        <p:nvPicPr>
          <p:cNvPr id="2056" name="Picture 8" descr="http://slowak_gim.republika.pl/nauczyci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2808312" cy="2711195"/>
          </a:xfrm>
          <a:prstGeom prst="rect">
            <a:avLst/>
          </a:prstGeom>
          <a:noFill/>
        </p:spPr>
      </p:pic>
      <p:pic>
        <p:nvPicPr>
          <p:cNvPr id="2058" name="Picture 10" descr="http://us.cdn4.123rf.com/168nwm/clairev/clairev0808/clairev080800060/3407494-owl-teacher-with-globe--vector-illust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15335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124200"/>
            <a:ext cx="7086600" cy="1447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4800" dirty="0" smtClean="0">
                <a:solidFill>
                  <a:prstClr val="white"/>
                </a:solidFill>
              </a:rPr>
              <a:t> Dziękujemy za uwagę</a:t>
            </a:r>
            <a:endParaRPr lang="pl-PL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57400" y="685800"/>
            <a:ext cx="7086600" cy="381000"/>
          </a:xfrm>
        </p:spPr>
        <p:txBody>
          <a:bodyPr/>
          <a:lstStyle/>
          <a:p>
            <a:r>
              <a:rPr lang="pl-PL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endParaRPr lang="pl-PL" dirty="0">
              <a:solidFill>
                <a:prstClr val="white">
                  <a:lumMod val="65000"/>
                </a:prstClr>
              </a:solidFill>
            </a:endParaRPr>
          </a:p>
          <a:p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0"/>
            <a:ext cx="527452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pl-PL" dirty="0" smtClean="0">
                <a:solidFill>
                  <a:prstClr val="white"/>
                </a:solidFill>
              </a:rPr>
              <a:t> .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Przycisk akcji: Strona główna 4">
            <a:hlinkClick r:id="rId3" action="ppaction://hlinksldjump" highlightClick="1"/>
          </p:cNvPr>
          <p:cNvSpPr/>
          <p:nvPr/>
        </p:nvSpPr>
        <p:spPr>
          <a:xfrm>
            <a:off x="8567936" y="6353944"/>
            <a:ext cx="576064" cy="5040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lh4.googleusercontent.com/qMO-_b-2g42kSPIOHJm9tLef1tRb38BzQAtG7jouMDFHRODRRh6P4eWF4hqxcYbWZPAbcunvofGxLYzqpzRNQYosr4ybAv9A1iYj-IaBYMTNKSyJ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428875" cy="18859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br>
              <a:rPr lang="pl-PL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pl-PL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Debata Rady Pedagogicznej</a:t>
            </a:r>
            <a:endParaRPr lang="pl-PL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l-PL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pl-PL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5536" y="41490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</a:rPr>
              <a:t>Co powinno się zmienić, żeby zarówno nauczyciele jak i rodzice chcieli się angażować w życie szkoły, byli aktywni, mieli poczucie wpływu i dobrze czuli się w "Naszej szkole„? </a:t>
            </a:r>
            <a:endParaRPr lang="pl-PL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400" y="764704"/>
            <a:ext cx="7010400" cy="4392488"/>
          </a:xfrm>
        </p:spPr>
        <p:txBody>
          <a:bodyPr>
            <a:normAutofit/>
          </a:bodyPr>
          <a:lstStyle/>
          <a:p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sz="3100" dirty="0" smtClean="0"/>
              <a:t>W piątek 29-go sierpnia odbyła się debata nauczycieli naszej szkoły w ramach realizacji projektu "Szkoła Współpracy".  Wzięło w niej udział 22 nauczycieli.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400" y="476672"/>
            <a:ext cx="7010400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Prowadzące debatę koleżanki </a:t>
            </a:r>
            <a:br>
              <a:rPr lang="pl-PL" sz="3600" dirty="0" smtClean="0"/>
            </a:br>
            <a:r>
              <a:rPr lang="pl-PL" sz="3600" dirty="0" smtClean="0"/>
              <a:t>Elżbieta Fidler i Wiesława </a:t>
            </a:r>
            <a:r>
              <a:rPr lang="pl-PL" sz="3600" dirty="0" err="1" smtClean="0"/>
              <a:t>Waloryszak</a:t>
            </a:r>
            <a:r>
              <a:rPr lang="pl-PL" sz="3600" dirty="0" smtClean="0"/>
              <a:t> przedstawiły cele projektu </a:t>
            </a:r>
            <a:br>
              <a:rPr lang="pl-PL" sz="3600" dirty="0" smtClean="0"/>
            </a:br>
            <a:r>
              <a:rPr lang="pl-PL" sz="3600" dirty="0" smtClean="0"/>
              <a:t>	</a:t>
            </a:r>
            <a:r>
              <a:rPr lang="pl-PL" sz="3600" i="1" dirty="0" smtClean="0">
                <a:solidFill>
                  <a:srgbClr val="C00000"/>
                </a:solidFill>
              </a:rPr>
              <a:t>„Szkoła Współpracy – uczniowie                i rodzice kapitałem społecznym nowoczesnej szkoły” </a:t>
            </a:r>
            <a:br>
              <a:rPr lang="pl-PL" sz="3600" i="1" dirty="0" smtClean="0">
                <a:solidFill>
                  <a:srgbClr val="C00000"/>
                </a:solidFill>
              </a:rPr>
            </a:br>
            <a:r>
              <a:rPr lang="pl-PL" sz="3600" i="1" dirty="0" smtClean="0">
                <a:solidFill>
                  <a:srgbClr val="C00000"/>
                </a:solidFill>
              </a:rPr>
              <a:t>         </a:t>
            </a:r>
            <a:r>
              <a:rPr lang="pl-PL" sz="3600" dirty="0" smtClean="0"/>
              <a:t>oraz przypomniały kompetencje działających w szkole organów                   </a:t>
            </a:r>
            <a:r>
              <a:rPr lang="pl-PL" sz="3600" dirty="0" smtClean="0">
                <a:solidFill>
                  <a:srgbClr val="C00000"/>
                </a:solidFill>
              </a:rPr>
              <a:t>Rady Rodziców </a:t>
            </a:r>
            <a:r>
              <a:rPr lang="pl-PL" sz="3600" dirty="0" smtClean="0"/>
              <a:t>i </a:t>
            </a:r>
            <a:r>
              <a:rPr lang="pl-PL" sz="3600" dirty="0" smtClean="0">
                <a:solidFill>
                  <a:srgbClr val="C00000"/>
                </a:solidFill>
              </a:rPr>
              <a:t>Samorządu Szkolnego</a:t>
            </a:r>
            <a:r>
              <a:rPr lang="pl-PL" sz="3600" dirty="0" smtClean="0"/>
              <a:t>.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400" y="4365104"/>
            <a:ext cx="7010400" cy="1152128"/>
          </a:xfrm>
        </p:spPr>
        <p:txBody>
          <a:bodyPr>
            <a:normAutofit/>
          </a:bodyPr>
          <a:lstStyle/>
          <a:p>
            <a:r>
              <a:rPr lang="pl-PL" sz="3100" dirty="0" smtClean="0"/>
              <a:t>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55576" y="1340768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Debatę poprzedziła ankieta. Na pytania odpowiadali wszyscy nauczyciele biorący udział          w debacie – 22 osoby tj. 84 % wszystkich uczących w szkole. Na pytanie jak czujesz się w szkole</a:t>
            </a:r>
          </a:p>
          <a:p>
            <a:pPr lvl="0">
              <a:buFont typeface="Wingdings" pitchFamily="2" charset="2"/>
              <a:buChar char="Ø"/>
            </a:pPr>
            <a:r>
              <a:rPr lang="pl-PL" sz="2800" dirty="0" smtClean="0"/>
              <a:t>bardzo dobrze odpowiedziało 8 nauczycieli</a:t>
            </a:r>
          </a:p>
          <a:p>
            <a:pPr lvl="0">
              <a:buFont typeface="Wingdings" pitchFamily="2" charset="2"/>
              <a:buChar char="Ø"/>
            </a:pPr>
            <a:r>
              <a:rPr lang="pl-PL" sz="2800" dirty="0" smtClean="0"/>
              <a:t> wspaniale- 12 .</a:t>
            </a:r>
          </a:p>
          <a:p>
            <a:pPr lvl="0"/>
            <a:endParaRPr lang="pl-PL" sz="2800" dirty="0"/>
          </a:p>
        </p:txBody>
      </p:sp>
      <p:pic>
        <p:nvPicPr>
          <p:cNvPr id="60418" name="Picture 2" descr="https://encrypted-tbn0.gstatic.com/images?q=tbn:ANd9GcTdTw2ufzi-QZ3T0c_kmOM0m8Xe3P_2Oj77KH3cCCh2KKkDetqx430qyh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311" y="3645024"/>
            <a:ext cx="2403357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iesia\Desktop\WIESŁAWA\CAM0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92696"/>
            <a:ext cx="4544733" cy="3384376"/>
          </a:xfrm>
          <a:prstGeom prst="rect">
            <a:avLst/>
          </a:prstGeom>
          <a:noFill/>
        </p:spPr>
      </p:pic>
      <p:pic>
        <p:nvPicPr>
          <p:cNvPr id="64514" name="Picture 2" descr="C:\Users\Wiesia\Desktop\WIESŁAWA\CAM00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Wyniki ankiety „Szkoła współpracy”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907704" y="98072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 smtClean="0"/>
              <a:t>W jakim stopniu czujesz się odpowiedzialny: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ject 2"/>
          <p:cNvGraphicFramePr>
            <a:graphicFrameLocks/>
          </p:cNvGraphicFramePr>
          <p:nvPr/>
        </p:nvGraphicFramePr>
        <p:xfrm>
          <a:off x="539552" y="1628800"/>
          <a:ext cx="8208912" cy="5040560"/>
        </p:xfrm>
        <a:graphic>
          <a:graphicData uri="http://schemas.openxmlformats.org/presentationml/2006/ole">
            <p:oleObj spid="_x0000_s62466" name="Wykres" r:id="rId3" imgW="5629259" imgH="3286171" progId="Excel.Chart.8">
              <p:embed/>
            </p:oleObj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5256584"/>
          </a:xfrm>
        </p:spPr>
        <p:txBody>
          <a:bodyPr>
            <a:normAutofit fontScale="90000"/>
          </a:bodyPr>
          <a:lstStyle/>
          <a:p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3100" dirty="0" smtClean="0"/>
              <a:t>Debatę przeprowadzono metodą „wędrującego plakatu”. Nauczyciele w grupach odpowiadali na pytania: </a:t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>
                <a:solidFill>
                  <a:srgbClr val="C00000"/>
                </a:solidFill>
              </a:rPr>
              <a:t>Jaka jest nasza szkoła – co w niej cenimy, co nam przeszkadza?</a:t>
            </a:r>
            <a:br>
              <a:rPr lang="pl-PL" sz="3100" dirty="0" smtClean="0">
                <a:solidFill>
                  <a:srgbClr val="C00000"/>
                </a:solidFill>
              </a:rPr>
            </a:br>
            <a:r>
              <a:rPr lang="pl-PL" sz="3100" dirty="0" smtClean="0">
                <a:solidFill>
                  <a:srgbClr val="C00000"/>
                </a:solidFill>
              </a:rPr>
              <a:t/>
            </a:r>
            <a:br>
              <a:rPr lang="pl-PL" sz="3100" dirty="0" smtClean="0">
                <a:solidFill>
                  <a:srgbClr val="C00000"/>
                </a:solidFill>
              </a:rPr>
            </a:br>
            <a:r>
              <a:rPr lang="pl-PL" sz="3100" dirty="0" smtClean="0">
                <a:solidFill>
                  <a:schemeClr val="accent2">
                    <a:lumMod val="50000"/>
                  </a:schemeClr>
                </a:solidFill>
              </a:rPr>
              <a:t>Jak wygląda współpraca w naszej szkole  ? Wady i zalety.</a:t>
            </a:r>
            <a:br>
              <a:rPr lang="pl-PL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3100" dirty="0" smtClean="0">
                <a:solidFill>
                  <a:srgbClr val="002060"/>
                </a:solidFill>
              </a:rPr>
              <a:t>Co możemy i chcielibyśmy zmienić w naszej szkole – działając wspólnie? </a:t>
            </a:r>
            <a:r>
              <a:rPr lang="pl-PL" sz="3100" i="1" dirty="0" smtClean="0">
                <a:solidFill>
                  <a:srgbClr val="002060"/>
                </a:solidFill>
              </a:rPr>
              <a:t>  </a:t>
            </a:r>
            <a:br>
              <a:rPr lang="pl-PL" sz="3100" i="1" dirty="0" smtClean="0">
                <a:solidFill>
                  <a:srgbClr val="002060"/>
                </a:solidFill>
              </a:rPr>
            </a:br>
            <a:r>
              <a:rPr lang="pl-PL" sz="3100" dirty="0" smtClean="0">
                <a:solidFill>
                  <a:srgbClr val="002060"/>
                </a:solidFill>
              </a:rPr>
              <a:t/>
            </a:r>
            <a:br>
              <a:rPr lang="pl-PL" sz="3100" dirty="0" smtClean="0">
                <a:solidFill>
                  <a:srgbClr val="002060"/>
                </a:solidFill>
              </a:rPr>
            </a:br>
            <a:r>
              <a:rPr lang="pl-PL" sz="3100" dirty="0" smtClean="0">
                <a:solidFill>
                  <a:srgbClr val="00B050"/>
                </a:solidFill>
              </a:rPr>
              <a:t>Jak możemy współdziałać angażując się w życie szkoły?</a:t>
            </a:r>
            <a:br>
              <a:rPr lang="pl-PL" sz="3100" dirty="0" smtClean="0">
                <a:solidFill>
                  <a:srgbClr val="00B050"/>
                </a:solidFill>
              </a:rPr>
            </a:br>
            <a:r>
              <a:rPr lang="pl-PL" sz="3100" dirty="0" smtClean="0">
                <a:solidFill>
                  <a:srgbClr val="00B050"/>
                </a:solidFill>
              </a:rPr>
              <a:t> </a:t>
            </a:r>
            <a:r>
              <a:rPr lang="pl-PL" dirty="0" smtClean="0">
                <a:solidFill>
                  <a:srgbClr val="00B050"/>
                </a:solidFill>
              </a:rPr>
              <a:t/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 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A31528-47D7-4A75-961B-4609541D19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695</Words>
  <Application>Microsoft Office PowerPoint</Application>
  <PresentationFormat>Pokaz na ekranie (4:3)</PresentationFormat>
  <Paragraphs>148</Paragraphs>
  <Slides>20</Slides>
  <Notes>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TS101674551</vt:lpstr>
      <vt:lpstr>Wykres programu Microsoft Office Excel</vt:lpstr>
      <vt:lpstr> Szkoła Podstawowa nr 1                                      im Janusza Kusocińskiego                                      w Złocieńcu</vt:lpstr>
      <vt:lpstr>Slajd 2</vt:lpstr>
      <vt:lpstr>  Debata Rady Pedagogicznej</vt:lpstr>
      <vt:lpstr>   W piątek 29-go sierpnia odbyła się debata nauczycieli naszej szkoły w ramach realizacji projektu "Szkoła Współpracy".  Wzięło w niej udział 22 nauczycieli. </vt:lpstr>
      <vt:lpstr>  Prowadzące debatę koleżanki  Elżbieta Fidler i Wiesława Waloryszak przedstawiły cele projektu   „Szkoła Współpracy – uczniowie                i rodzice kapitałem społecznym nowoczesnej szkoły”           oraz przypomniały kompetencje działających w szkole organów                   Rady Rodziców i Samorządu Szkolnego.   </vt:lpstr>
      <vt:lpstr> </vt:lpstr>
      <vt:lpstr>Slajd 7</vt:lpstr>
      <vt:lpstr>Wyniki ankiety „Szkoła współpracy”</vt:lpstr>
      <vt:lpstr>  Debatę przeprowadzono metodą „wędrującego plakatu”. Nauczyciele w grupach odpowiadali na pytania:   Jaka jest nasza szkoła – co w niej cenimy, co nam przeszkadza?  Jak wygląda współpraca w naszej szkole  ? Wady i zalety.  Co możemy i chcielibyśmy zmienić w naszej szkole – działając wspólnie?     Jak możemy współdziałać angażując się w życie szkoły?    </vt:lpstr>
      <vt:lpstr>Slajd 10</vt:lpstr>
      <vt:lpstr>Slajd 11</vt:lpstr>
      <vt:lpstr>   Co w niej cenimy? Co nam przeszkadza?</vt:lpstr>
      <vt:lpstr>Jak jest nasza szkoła?</vt:lpstr>
      <vt:lpstr>Zalety i wady</vt:lpstr>
      <vt:lpstr>Jak wygląda współpraca w szkole?</vt:lpstr>
      <vt:lpstr> </vt:lpstr>
      <vt:lpstr>Co możemy i chcielibyśmy zmienić w naszej szkole działając wspólnie ?</vt:lpstr>
      <vt:lpstr>Slajd 18</vt:lpstr>
      <vt:lpstr>Jak możemy współdziałać angażując  się                       w życie szkoły? </vt:lpstr>
      <vt:lpstr> 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2014-09-06T16:47:47Z</dcterms:created>
  <dcterms:modified xsi:type="dcterms:W3CDTF">2014-09-09T16:07:49Z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